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5"/>
  </p:notesMasterIdLst>
  <p:sldIdLst>
    <p:sldId id="2271" r:id="rId3"/>
    <p:sldId id="1964" r:id="rId4"/>
    <p:sldId id="2288" r:id="rId5"/>
    <p:sldId id="2324" r:id="rId6"/>
    <p:sldId id="2326" r:id="rId7"/>
    <p:sldId id="2325" r:id="rId8"/>
    <p:sldId id="2327" r:id="rId9"/>
    <p:sldId id="2235" r:id="rId10"/>
    <p:sldId id="2299" r:id="rId11"/>
    <p:sldId id="2329" r:id="rId12"/>
    <p:sldId id="2059" r:id="rId13"/>
    <p:sldId id="2233" r:id="rId14"/>
    <p:sldId id="2330" r:id="rId15"/>
    <p:sldId id="2331" r:id="rId16"/>
    <p:sldId id="2333" r:id="rId17"/>
    <p:sldId id="2334" r:id="rId18"/>
    <p:sldId id="2335" r:id="rId19"/>
    <p:sldId id="2336" r:id="rId20"/>
    <p:sldId id="2337" r:id="rId21"/>
    <p:sldId id="2338" r:id="rId22"/>
    <p:sldId id="2340" r:id="rId23"/>
    <p:sldId id="2339" r:id="rId24"/>
    <p:sldId id="2342" r:id="rId25"/>
    <p:sldId id="2343" r:id="rId26"/>
    <p:sldId id="2344" r:id="rId27"/>
    <p:sldId id="2345" r:id="rId28"/>
    <p:sldId id="2346" r:id="rId29"/>
    <p:sldId id="2347" r:id="rId30"/>
    <p:sldId id="2349" r:id="rId31"/>
    <p:sldId id="2348" r:id="rId32"/>
    <p:sldId id="2350" r:id="rId33"/>
    <p:sldId id="2351" r:id="rId34"/>
    <p:sldId id="2352" r:id="rId35"/>
    <p:sldId id="2353" r:id="rId36"/>
    <p:sldId id="1986" r:id="rId37"/>
    <p:sldId id="2163" r:id="rId38"/>
    <p:sldId id="2354" r:id="rId39"/>
    <p:sldId id="2355" r:id="rId40"/>
    <p:sldId id="2356" r:id="rId41"/>
    <p:sldId id="2357" r:id="rId42"/>
    <p:sldId id="1948" r:id="rId43"/>
    <p:sldId id="1894" r:id="rId4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1E061"/>
    <a:srgbClr val="F4B75E"/>
    <a:srgbClr val="CC0000"/>
    <a:srgbClr val="C5E6FF"/>
    <a:srgbClr val="00A1DA"/>
    <a:srgbClr val="AFDDFF"/>
    <a:srgbClr val="007FDE"/>
    <a:srgbClr val="0083E6"/>
    <a:srgbClr val="29A3FF"/>
    <a:srgbClr val="6DC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07" autoAdjust="0"/>
    <p:restoredTop sz="93697" autoAdjust="0"/>
  </p:normalViewPr>
  <p:slideViewPr>
    <p:cSldViewPr>
      <p:cViewPr>
        <p:scale>
          <a:sx n="100" d="100"/>
          <a:sy n="100" d="100"/>
        </p:scale>
        <p:origin x="-1246" y="3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7/26/2023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290338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13360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396710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39903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424674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488984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714919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80916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020630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82376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145325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005645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35775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88124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115123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716386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902234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690562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072019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77871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113297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660482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8165459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189100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3769348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36</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3128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37</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012828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38</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34013123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39</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41497144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40</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31729740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42</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779357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67787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647112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3403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92625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719287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7/26/2023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7/26/2023</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7/26/2023</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7/26/2023</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7/26/2023</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7/26/2023</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7/26/2023</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7/26/2023</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7/26/2023</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7/26/2023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7/26/2023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7/26/2023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7/26/2023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7/26/2023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7/26/2023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7/26/2023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7/26/2023</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Corinthians 10:23-33 - Lakeview Church"/>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7" name="Rectangle 6"/>
          <p:cNvSpPr/>
          <p:nvPr/>
        </p:nvSpPr>
        <p:spPr>
          <a:xfrm>
            <a:off x="304800" y="5064437"/>
            <a:ext cx="8534400" cy="1323439"/>
          </a:xfrm>
          <a:prstGeom prst="rect">
            <a:avLst/>
          </a:prstGeom>
        </p:spPr>
        <p:txBody>
          <a:bodyPr wrap="square">
            <a:spAutoFit/>
          </a:bodyPr>
          <a:lstStyle/>
          <a:p>
            <a:pPr algn="ctr"/>
            <a:r>
              <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Week  </a:t>
            </a: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60  </a:t>
            </a:r>
            <a:endPar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a:p>
            <a:pPr algn="ct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26 July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2023</a:t>
            </a:r>
          </a:p>
        </p:txBody>
      </p:sp>
      <p:sp>
        <p:nvSpPr>
          <p:cNvPr id="9" name="TextBox 8"/>
          <p:cNvSpPr txBox="1"/>
          <p:nvPr/>
        </p:nvSpPr>
        <p:spPr>
          <a:xfrm>
            <a:off x="1447800" y="4267200"/>
            <a:ext cx="6629400" cy="584775"/>
          </a:xfrm>
          <a:prstGeom prst="rect">
            <a:avLst/>
          </a:prstGeom>
          <a:noFill/>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Advise on Marriage Matters - 7:1-16</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5"/>
          <p:cNvSpPr/>
          <p:nvPr/>
        </p:nvSpPr>
        <p:spPr>
          <a:xfrm>
            <a:off x="322729" y="6096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Strengthening Family and Fellowship</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3831175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765" y="1219200"/>
            <a:ext cx="8650941" cy="5092958"/>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The “unholy trinity” of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me</a:t>
            </a: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myself</a:t>
            </a:r>
            <a:r>
              <a:rPr lang="en-US" sz="2400" b="1" i="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a:t>
            </a:r>
            <a:r>
              <a:rPr lang="en-US" sz="2400" b="1" dirty="0" smtClean="0">
                <a:latin typeface="Cambria" panose="02040503050406030204" pitchFamily="18" charset="0"/>
                <a:ea typeface="Cambria" panose="02040503050406030204" pitchFamily="18" charset="0"/>
              </a:rPr>
              <a:t> leave no room  for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him or her, we or us</a:t>
            </a:r>
            <a:r>
              <a:rPr lang="en-US" sz="2400" b="1" dirty="0" smtClean="0">
                <a:latin typeface="Cambria" panose="02040503050406030204" pitchFamily="18" charset="0"/>
                <a:ea typeface="Cambria" panose="02040503050406030204" pitchFamily="18" charset="0"/>
              </a:rPr>
              <a:t> – the </a:t>
            </a:r>
            <a:r>
              <a:rPr lang="en-US" sz="2400" b="1" i="1" dirty="0" smtClean="0">
                <a:latin typeface="Cambria" panose="02040503050406030204" pitchFamily="18" charset="0"/>
                <a:ea typeface="Cambria" panose="02040503050406030204" pitchFamily="18" charset="0"/>
              </a:rPr>
              <a:t>“better half”</a:t>
            </a:r>
            <a:r>
              <a:rPr lang="en-US" sz="2400" b="1" dirty="0" smtClean="0">
                <a:latin typeface="Cambria" panose="02040503050406030204" pitchFamily="18" charset="0"/>
                <a:ea typeface="Cambria" panose="02040503050406030204" pitchFamily="18" charset="0"/>
              </a:rPr>
              <a:t> of the marriage relationship.</a:t>
            </a:r>
          </a:p>
          <a:p>
            <a:pPr indent="457200"/>
            <a:endParaRPr lang="en-US" sz="1200" b="1" dirty="0" smtClean="0">
              <a:latin typeface="Cambria" panose="02040503050406030204" pitchFamily="18" charset="0"/>
              <a:ea typeface="Cambria" panose="02040503050406030204" pitchFamily="18" charset="0"/>
            </a:endParaRPr>
          </a:p>
          <a:p>
            <a:pPr indent="53975">
              <a:tabLst>
                <a:tab pos="457200" algn="l"/>
              </a:tabLst>
            </a:pPr>
            <a:r>
              <a:rPr lang="en-US" sz="2400" b="1" dirty="0" smtClean="0">
                <a:latin typeface="Cambria" panose="02040503050406030204" pitchFamily="18" charset="0"/>
                <a:ea typeface="Cambria" panose="02040503050406030204" pitchFamily="18" charset="0"/>
              </a:rPr>
              <a:t>	In our ego-driven culture, people have a difficult time grasping biblical principles regarding marriage.  Yet the bible addresses marriage matters, and provides timeless wisdom applicable to marriage issues in every generation. </a:t>
            </a:r>
          </a:p>
          <a:p>
            <a:pPr indent="53975">
              <a:tabLst>
                <a:tab pos="457200" algn="l"/>
              </a:tabLst>
            </a:pPr>
            <a:endParaRPr lang="en-US" sz="1000" b="1" dirty="0">
              <a:latin typeface="Cambria" panose="02040503050406030204" pitchFamily="18" charset="0"/>
              <a:ea typeface="Cambria" panose="02040503050406030204" pitchFamily="18" charset="0"/>
            </a:endParaRPr>
          </a:p>
          <a:p>
            <a:pPr indent="53975">
              <a:tabLst>
                <a:tab pos="457200" algn="l"/>
              </a:tabLst>
            </a:pPr>
            <a:r>
              <a:rPr lang="en-US" sz="2400" b="1" dirty="0" smtClean="0">
                <a:latin typeface="Cambria" panose="02040503050406030204" pitchFamily="18" charset="0"/>
                <a:ea typeface="Cambria" panose="02040503050406030204" pitchFamily="18" charset="0"/>
              </a:rPr>
              <a:t>	So as the storm of contemporary controversy surround us, let’s look beyond the horizon of dark, ominous clouds.  </a:t>
            </a:r>
          </a:p>
          <a:p>
            <a:pPr indent="53975">
              <a:tabLst>
                <a:tab pos="457200" algn="l"/>
              </a:tabLst>
            </a:pPr>
            <a:endParaRPr lang="en-US" sz="1000" b="1" dirty="0">
              <a:latin typeface="Cambria" panose="02040503050406030204" pitchFamily="18" charset="0"/>
              <a:ea typeface="Cambria" panose="02040503050406030204" pitchFamily="18" charset="0"/>
            </a:endParaRPr>
          </a:p>
          <a:p>
            <a:pPr indent="53975">
              <a:tabLst>
                <a:tab pos="457200" algn="l"/>
              </a:tabLst>
            </a:pPr>
            <a:r>
              <a:rPr lang="en-US" sz="2400" b="1" dirty="0" smtClean="0">
                <a:latin typeface="Cambria" panose="02040503050406030204" pitchFamily="18" charset="0"/>
                <a:ea typeface="Cambria" panose="02040503050406030204" pitchFamily="18" charset="0"/>
              </a:rPr>
              <a:t>	Let’s allow the light of God’s Word to pierce the darkness, leading us to the safe shelter of holiness in the midst of the storm. </a:t>
            </a:r>
            <a:endParaRPr lang="en-US" sz="12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043683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295400"/>
            <a:ext cx="8328212" cy="1138773"/>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a:latin typeface="Georgia" panose="02040502050405020303" pitchFamily="18" charset="0"/>
              </a:rPr>
              <a:t>1</a:t>
            </a:r>
            <a:r>
              <a:rPr lang="en-US" sz="2800" b="1" i="1" dirty="0">
                <a:latin typeface="Georgia" panose="02040502050405020303" pitchFamily="18" charset="0"/>
              </a:rPr>
              <a:t> </a:t>
            </a:r>
            <a:r>
              <a:rPr lang="en-US" sz="2800" i="1" dirty="0">
                <a:latin typeface="Georgia" panose="02040502050405020303" pitchFamily="18" charset="0"/>
              </a:rPr>
              <a:t>Now concerning the things of which you wrote to me: </a:t>
            </a:r>
            <a:r>
              <a:rPr lang="en-US" sz="2800" i="1" dirty="0" smtClean="0">
                <a:latin typeface="Georgia" panose="02040502050405020303" pitchFamily="18" charset="0"/>
              </a:rPr>
              <a:t>It </a:t>
            </a:r>
            <a:r>
              <a:rPr lang="en-US" sz="2800" i="1" dirty="0">
                <a:latin typeface="Georgia" panose="02040502050405020303" pitchFamily="18" charset="0"/>
              </a:rPr>
              <a:t>is good for a man not to touch </a:t>
            </a:r>
            <a:r>
              <a:rPr lang="en-US" sz="2800" i="1" dirty="0" smtClean="0">
                <a:latin typeface="Georgia" panose="02040502050405020303" pitchFamily="18" charset="0"/>
              </a:rPr>
              <a:t>a woman.     </a:t>
            </a:r>
            <a:endParaRPr lang="en-US" sz="2800" i="1" dirty="0">
              <a:latin typeface="Georgia" panose="02040502050405020303"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7:1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0999" y="1219200"/>
            <a:ext cx="8534401" cy="5139869"/>
          </a:xfrm>
          <a:prstGeom prst="rect">
            <a:avLst/>
          </a:prstGeom>
          <a:noFill/>
          <a:effectLst/>
        </p:spPr>
        <p:txBody>
          <a:bodyPr wrap="square" rtlCol="0">
            <a:spAutoFit/>
          </a:bodyPr>
          <a:lstStyle/>
          <a:p>
            <a:pPr indent="457200"/>
            <a:endParaRPr lang="en-US" sz="10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Paul opens this chapter with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Now concerning the things about with you wrote</a:t>
            </a:r>
            <a:r>
              <a:rPr lang="en-US" sz="2400" b="1" i="1" dirty="0" smtClean="0">
                <a:latin typeface="Cambria" pitchFamily="18" charset="0"/>
              </a:rPr>
              <a:t>.”</a:t>
            </a:r>
            <a:endParaRPr lang="en-US" sz="2400" b="1" i="1" dirty="0">
              <a:latin typeface="Cambria" pitchFamily="18" charset="0"/>
            </a:endParaRPr>
          </a:p>
          <a:p>
            <a:pPr indent="457200">
              <a:spcAft>
                <a:spcPts val="1200"/>
              </a:spcAft>
            </a:pPr>
            <a:r>
              <a:rPr lang="en-US" sz="2400" b="1" dirty="0" smtClean="0">
                <a:latin typeface="Cambria" pitchFamily="18" charset="0"/>
              </a:rPr>
              <a:t>The Corinthians had written the apostle regarding issues about which there had been questions, and controversies, or both. </a:t>
            </a:r>
            <a:endParaRPr lang="en-US" sz="2400" b="1" dirty="0">
              <a:latin typeface="Cambria" pitchFamily="18" charset="0"/>
            </a:endParaRPr>
          </a:p>
          <a:p>
            <a:pPr indent="457200">
              <a:spcAft>
                <a:spcPts val="1200"/>
              </a:spcAft>
            </a:pPr>
            <a:r>
              <a:rPr lang="en-US" sz="2400" b="1" dirty="0" smtClean="0">
                <a:latin typeface="Cambria" pitchFamily="18" charset="0"/>
              </a:rPr>
              <a:t>Similar phrases in the letter reveal that this chapter on marriage and singleness marks the beginning of his direct replies to matter that greatly concerned the church at Corinth (</a:t>
            </a:r>
            <a:r>
              <a:rPr lang="en-US" sz="2400" b="1" dirty="0" smtClean="0">
                <a:effectLst>
                  <a:outerShdw blurRad="38100" dist="38100" dir="2700000" algn="tl">
                    <a:srgbClr val="000000">
                      <a:alpha val="43137"/>
                    </a:srgbClr>
                  </a:outerShdw>
                </a:effectLst>
                <a:latin typeface="Cambria" pitchFamily="18" charset="0"/>
              </a:rPr>
              <a:t>7:25; 8:1; 12:1; 16:1,12</a:t>
            </a:r>
            <a:r>
              <a:rPr lang="en-US" sz="2400" b="1" dirty="0" smtClean="0">
                <a:latin typeface="Cambria" pitchFamily="18" charset="0"/>
              </a:rPr>
              <a:t>).  </a:t>
            </a:r>
          </a:p>
          <a:p>
            <a:pPr indent="457200">
              <a:spcAft>
                <a:spcPts val="1200"/>
              </a:spcAft>
            </a:pPr>
            <a:r>
              <a:rPr lang="en-US" sz="2400" b="1" dirty="0" smtClean="0">
                <a:latin typeface="Cambria" pitchFamily="18" charset="0"/>
              </a:rPr>
              <a:t>Although we don’t have the original letter from Corinth to Paul, based on his responses we can get an idea of the questions. </a:t>
            </a: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201"/>
            <a:ext cx="8601635" cy="4401205"/>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So the first question, likely, had something to do with the value of the </a:t>
            </a:r>
            <a:r>
              <a:rPr lang="en-US" sz="2400" b="1" i="1" u="sng" dirty="0" smtClean="0">
                <a:effectLst>
                  <a:outerShdw blurRad="38100" dist="38100" dir="2700000" algn="tl">
                    <a:srgbClr val="000000">
                      <a:alpha val="43137"/>
                    </a:srgbClr>
                  </a:outerShdw>
                </a:effectLst>
                <a:latin typeface="Cambria" pitchFamily="18" charset="0"/>
              </a:rPr>
              <a:t>single</a:t>
            </a:r>
            <a:r>
              <a:rPr lang="en-US" sz="2400" b="1" dirty="0" smtClean="0">
                <a:latin typeface="Cambria" pitchFamily="18" charset="0"/>
              </a:rPr>
              <a:t> versus the </a:t>
            </a:r>
            <a:r>
              <a:rPr lang="en-US" sz="2400" b="1" i="1" u="sng" dirty="0" smtClean="0">
                <a:effectLst>
                  <a:outerShdw blurRad="38100" dist="38100" dir="2700000" algn="tl">
                    <a:srgbClr val="000000">
                      <a:alpha val="43137"/>
                    </a:srgbClr>
                  </a:outerShdw>
                </a:effectLst>
                <a:latin typeface="Cambria" pitchFamily="18" charset="0"/>
              </a:rPr>
              <a:t>married</a:t>
            </a:r>
            <a:r>
              <a:rPr lang="en-US" sz="2400" b="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life</a:t>
            </a:r>
            <a:r>
              <a:rPr lang="en-US" sz="2400" b="1" dirty="0" smtClean="0">
                <a:effectLst>
                  <a:outerShdw blurRad="38100" dist="38100" dir="2700000" algn="tl">
                    <a:srgbClr val="000000">
                      <a:alpha val="43137"/>
                    </a:srgbClr>
                  </a:outerShdw>
                </a:effectLst>
                <a:latin typeface="Cambria" pitchFamily="18" charset="0"/>
              </a:rPr>
              <a:t>:</a:t>
            </a:r>
            <a:endParaRPr lang="en-US" sz="2400" b="1" dirty="0">
              <a:effectLst>
                <a:outerShdw blurRad="38100" dist="38100" dir="2700000" algn="tl">
                  <a:srgbClr val="000000">
                    <a:alpha val="43137"/>
                  </a:srgbClr>
                </a:outerShdw>
              </a:effectLst>
              <a:latin typeface="Cambria" pitchFamily="18" charset="0"/>
            </a:endParaRPr>
          </a:p>
          <a:p>
            <a:pPr indent="457200">
              <a:spcAft>
                <a:spcPts val="1200"/>
              </a:spcAft>
            </a:pPr>
            <a:r>
              <a:rPr lang="en-US" sz="2400" b="1" i="1" dirty="0" smtClean="0">
                <a:latin typeface="Cambria" pitchFamily="18" charset="0"/>
              </a:rPr>
              <a:t>Is it better to get married or to stay single, and how do we go about making such a decision? </a:t>
            </a:r>
          </a:p>
          <a:p>
            <a:pPr indent="457200">
              <a:spcAft>
                <a:spcPts val="1200"/>
              </a:spcAft>
            </a:pPr>
            <a:r>
              <a:rPr lang="en-US" sz="2400" b="1" dirty="0" smtClean="0">
                <a:latin typeface="Cambria" pitchFamily="18" charset="0"/>
              </a:rPr>
              <a:t>A practical and important question!</a:t>
            </a:r>
            <a:endParaRPr lang="en-US" sz="2400" b="1" dirty="0">
              <a:latin typeface="Cambria" pitchFamily="18" charset="0"/>
            </a:endParaRPr>
          </a:p>
          <a:p>
            <a:pPr indent="457200">
              <a:spcAft>
                <a:spcPts val="1200"/>
              </a:spcAft>
            </a:pPr>
            <a:r>
              <a:rPr lang="en-US" sz="2400" b="1" dirty="0" smtClean="0">
                <a:latin typeface="Cambria" pitchFamily="18" charset="0"/>
              </a:rPr>
              <a:t>Paul’s answer in </a:t>
            </a:r>
            <a:r>
              <a:rPr lang="en-US" sz="2400" b="1" dirty="0" smtClean="0">
                <a:effectLst>
                  <a:outerShdw blurRad="38100" dist="38100" dir="2700000" algn="tl">
                    <a:srgbClr val="000000">
                      <a:alpha val="43137"/>
                    </a:srgbClr>
                  </a:outerShdw>
                </a:effectLst>
                <a:latin typeface="Cambria" pitchFamily="18" charset="0"/>
              </a:rPr>
              <a:t>7:1</a:t>
            </a:r>
            <a:r>
              <a:rPr lang="en-US" sz="2400" b="1" dirty="0" smtClean="0">
                <a:latin typeface="Cambria" pitchFamily="18" charset="0"/>
              </a:rPr>
              <a:t> is: </a:t>
            </a:r>
            <a:r>
              <a:rPr lang="en-US" sz="2400" b="1" i="1" dirty="0" smtClean="0">
                <a:latin typeface="Cambria" pitchFamily="18" charset="0"/>
              </a:rPr>
              <a:t>“It is good for a man not to touch a woman.”</a:t>
            </a:r>
          </a:p>
          <a:p>
            <a:pPr indent="457200">
              <a:spcAft>
                <a:spcPts val="1200"/>
              </a:spcAft>
            </a:pPr>
            <a:r>
              <a:rPr lang="en-US" sz="2400" b="1" dirty="0" smtClean="0">
                <a:latin typeface="Cambria" pitchFamily="18" charset="0"/>
              </a:rPr>
              <a:t>Here, Paul uses the Greek word </a:t>
            </a:r>
            <a:r>
              <a:rPr lang="en-US" sz="2400" b="1" i="1" dirty="0" smtClean="0">
                <a:latin typeface="Cambria" pitchFamily="18" charset="0"/>
              </a:rPr>
              <a:t>“</a:t>
            </a:r>
            <a:r>
              <a:rPr lang="en-US" sz="2400" b="1" i="1" dirty="0" err="1" smtClean="0">
                <a:effectLst>
                  <a:outerShdw blurRad="38100" dist="38100" dir="2700000" algn="tl">
                    <a:srgbClr val="000000">
                      <a:alpha val="43137"/>
                    </a:srgbClr>
                  </a:outerShdw>
                </a:effectLst>
                <a:latin typeface="Cambria" pitchFamily="18" charset="0"/>
              </a:rPr>
              <a:t>kalos</a:t>
            </a:r>
            <a:r>
              <a:rPr lang="en-US" sz="2400" b="1" i="1" dirty="0" smtClean="0">
                <a:latin typeface="Cambria" pitchFamily="18" charset="0"/>
              </a:rPr>
              <a:t>”</a:t>
            </a:r>
            <a:r>
              <a:rPr lang="en-US" sz="2400" b="1" dirty="0" smtClean="0">
                <a:latin typeface="Cambria" pitchFamily="18" charset="0"/>
              </a:rPr>
              <a:t> meaning that which is </a:t>
            </a:r>
            <a:r>
              <a:rPr lang="en-US" sz="2400" b="1" i="1" dirty="0" smtClean="0">
                <a:latin typeface="Cambria" pitchFamily="18" charset="0"/>
              </a:rPr>
              <a:t>ideal</a:t>
            </a:r>
            <a:r>
              <a:rPr lang="en-US" sz="2400" b="1" dirty="0" smtClean="0">
                <a:latin typeface="Cambria" pitchFamily="18" charset="0"/>
              </a:rPr>
              <a:t> </a:t>
            </a:r>
            <a:r>
              <a:rPr lang="en-US" sz="2400" b="1" i="1" dirty="0" smtClean="0">
                <a:latin typeface="Cambria" pitchFamily="18" charset="0"/>
              </a:rPr>
              <a:t>or</a:t>
            </a:r>
            <a:r>
              <a:rPr lang="en-US" sz="2400" b="1" dirty="0" smtClean="0">
                <a:latin typeface="Cambria" pitchFamily="18" charset="0"/>
              </a:rPr>
              <a:t> </a:t>
            </a:r>
            <a:r>
              <a:rPr lang="en-US" sz="2400" b="1" i="1" dirty="0" smtClean="0">
                <a:latin typeface="Cambria" pitchFamily="18" charset="0"/>
              </a:rPr>
              <a:t>preferable</a:t>
            </a:r>
            <a:r>
              <a:rPr lang="en-US" sz="2400" b="1" dirty="0" smtClean="0">
                <a:latin typeface="Cambria" pitchFamily="18" charset="0"/>
              </a:rPr>
              <a:t>, and the phrase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to touch a woman</a:t>
            </a:r>
            <a:r>
              <a:rPr lang="en-US" sz="2400" b="1" i="1" dirty="0" smtClean="0">
                <a:latin typeface="Cambria" pitchFamily="18" charset="0"/>
              </a:rPr>
              <a:t>”</a:t>
            </a:r>
            <a:r>
              <a:rPr lang="en-US" sz="2400" b="1" dirty="0" smtClean="0">
                <a:latin typeface="Cambria" pitchFamily="18" charset="0"/>
              </a:rPr>
              <a:t> was an ancient idiom for sexual relations. </a:t>
            </a:r>
          </a:p>
        </p:txBody>
      </p:sp>
    </p:spTree>
    <p:extLst>
      <p:ext uri="{BB962C8B-B14F-4D97-AF65-F5344CB8AC3E}">
        <p14:creationId xmlns:p14="http://schemas.microsoft.com/office/powerpoint/2010/main" xmlns="" val="35547650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97535"/>
            <a:ext cx="8601635"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This is not Paul admonishing men about sexual relations outside of marriage, rather he is focusing on whether it is preferable for a man to get married or remain single. </a:t>
            </a:r>
          </a:p>
          <a:p>
            <a:pPr indent="457200">
              <a:spcAft>
                <a:spcPts val="1200"/>
              </a:spcAft>
            </a:pPr>
            <a:r>
              <a:rPr lang="en-US" sz="2400" b="1" dirty="0" smtClean="0">
                <a:latin typeface="Cambria" pitchFamily="18" charset="0"/>
              </a:rPr>
              <a:t>So, to help us understand the thrust and context of Paul’s argument, </a:t>
            </a:r>
            <a:r>
              <a:rPr lang="en-US" sz="2400" b="1" dirty="0" smtClean="0">
                <a:effectLst>
                  <a:outerShdw blurRad="38100" dist="38100" dir="2700000" algn="tl">
                    <a:srgbClr val="000000">
                      <a:alpha val="43137"/>
                    </a:srgbClr>
                  </a:outerShdw>
                </a:effectLst>
                <a:latin typeface="Cambria" pitchFamily="18" charset="0"/>
              </a:rPr>
              <a:t>7:26</a:t>
            </a:r>
            <a:r>
              <a:rPr lang="en-US" sz="2400" b="1" dirty="0" smtClean="0">
                <a:latin typeface="Cambria" pitchFamily="18" charset="0"/>
              </a:rPr>
              <a:t> says,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 suppose therefore that this is good because of the present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distress—that it is good for a man to remain as 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itchFamily="18" charset="0"/>
              </a:rPr>
              <a:t>Note:  his advice for a man to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remain as he is</a:t>
            </a:r>
            <a:r>
              <a:rPr lang="en-US" sz="2400" b="1" i="1" dirty="0" smtClean="0">
                <a:latin typeface="Cambria" pitchFamily="18" charset="0"/>
              </a:rPr>
              <a:t>”</a:t>
            </a:r>
            <a:r>
              <a:rPr lang="en-US" sz="2400" b="1" dirty="0" smtClean="0">
                <a:latin typeface="Cambria" pitchFamily="18" charset="0"/>
              </a:rPr>
              <a:t> –  </a:t>
            </a:r>
            <a:r>
              <a:rPr lang="en-US" sz="2400" b="1" i="1" dirty="0" smtClean="0">
                <a:latin typeface="Cambria" pitchFamily="18" charset="0"/>
              </a:rPr>
              <a:t>unmarried</a:t>
            </a:r>
            <a:r>
              <a:rPr lang="en-US" sz="2400" b="1" dirty="0" smtClean="0">
                <a:latin typeface="Cambria" pitchFamily="18" charset="0"/>
              </a:rPr>
              <a:t> – applies to a specific time of distress in the life of the Corinthian church.  </a:t>
            </a:r>
          </a:p>
          <a:p>
            <a:pPr indent="457200">
              <a:spcAft>
                <a:spcPts val="1200"/>
              </a:spcAft>
            </a:pPr>
            <a:r>
              <a:rPr lang="en-US" sz="2400" b="1" dirty="0" smtClean="0">
                <a:latin typeface="Cambria" pitchFamily="18" charset="0"/>
              </a:rPr>
              <a:t>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present distress</a:t>
            </a:r>
            <a:r>
              <a:rPr lang="en-US" sz="2400" b="1" i="1" dirty="0" smtClean="0">
                <a:latin typeface="Cambria" pitchFamily="18" charset="0"/>
              </a:rPr>
              <a:t>”  </a:t>
            </a:r>
            <a:r>
              <a:rPr lang="en-US" sz="2400" b="1" dirty="0" smtClean="0">
                <a:latin typeface="Cambria" pitchFamily="18" charset="0"/>
              </a:rPr>
              <a:t>probably refers to the persecution Christians were suffering at the hands of the Roman officials. </a:t>
            </a:r>
          </a:p>
        </p:txBody>
      </p:sp>
    </p:spTree>
    <p:extLst>
      <p:ext uri="{BB962C8B-B14F-4D97-AF65-F5344CB8AC3E}">
        <p14:creationId xmlns:p14="http://schemas.microsoft.com/office/powerpoint/2010/main" xmlns="" val="17612792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200"/>
            <a:ext cx="8686800" cy="28315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advised that in times of physical hardship, upheaval or crisis, it would be wiser to remain single to avoid the additional challenges associated with married life. </a:t>
            </a:r>
          </a:p>
          <a:p>
            <a:pPr indent="457200">
              <a:spcAft>
                <a:spcPts val="1200"/>
              </a:spcAft>
            </a:pPr>
            <a:r>
              <a:rPr lang="en-US" sz="2400" b="1" dirty="0" smtClean="0">
                <a:latin typeface="Cambria" pitchFamily="18" charset="0"/>
              </a:rPr>
              <a:t>So, as we continue this discussion on marriage, keep in mind that Paul was not in any way disparaging the marriage relationship, nor was he promoting the lifestyle of monks and nuns!</a:t>
            </a:r>
          </a:p>
        </p:txBody>
      </p:sp>
    </p:spTree>
    <p:extLst>
      <p:ext uri="{BB962C8B-B14F-4D97-AF65-F5344CB8AC3E}">
        <p14:creationId xmlns:p14="http://schemas.microsoft.com/office/powerpoint/2010/main" xmlns="" val="37905339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1197535"/>
            <a:ext cx="8610600" cy="5509200"/>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600" b="1" i="1" baseline="30000" dirty="0" smtClean="0">
                <a:effectLst>
                  <a:outerShdw blurRad="38100" dist="38100" dir="2700000" algn="tl">
                    <a:srgbClr val="000000">
                      <a:alpha val="43137"/>
                    </a:srgbClr>
                  </a:outerShdw>
                </a:effectLst>
                <a:latin typeface="Georgia" panose="02040502050405020303" pitchFamily="18" charset="0"/>
              </a:rPr>
              <a:t>2</a:t>
            </a:r>
            <a:r>
              <a:rPr lang="en-US" sz="2600" b="1" i="1" baseline="30000" dirty="0" smtClean="0">
                <a:latin typeface="Georgia" panose="02040502050405020303" pitchFamily="18" charset="0"/>
              </a:rPr>
              <a:t> </a:t>
            </a:r>
            <a:r>
              <a:rPr lang="en-US" sz="2600" i="1" dirty="0" smtClean="0">
                <a:latin typeface="Georgia" panose="02040502050405020303" pitchFamily="18" charset="0"/>
              </a:rPr>
              <a:t>Nevertheless, </a:t>
            </a:r>
            <a:r>
              <a:rPr lang="en-US" sz="2600" i="1" dirty="0">
                <a:latin typeface="Georgia" panose="02040502050405020303" pitchFamily="18" charset="0"/>
              </a:rPr>
              <a:t>because of sexual immorality, let each man have his own wife, and let each woman have her own husband.  </a:t>
            </a:r>
            <a:r>
              <a:rPr lang="en-US" sz="2600" b="1" i="1" baseline="30000" dirty="0">
                <a:effectLst>
                  <a:outerShdw blurRad="38100" dist="38100" dir="2700000" algn="tl">
                    <a:srgbClr val="000000">
                      <a:alpha val="43137"/>
                    </a:srgbClr>
                  </a:outerShdw>
                </a:effectLst>
                <a:latin typeface="Georgia" panose="02040502050405020303" pitchFamily="18" charset="0"/>
              </a:rPr>
              <a:t>3</a:t>
            </a:r>
            <a:r>
              <a:rPr lang="en-US" sz="2600" b="1" i="1" baseline="30000" dirty="0">
                <a:latin typeface="Georgia" panose="02040502050405020303" pitchFamily="18" charset="0"/>
              </a:rPr>
              <a:t> </a:t>
            </a:r>
            <a:r>
              <a:rPr lang="en-US" sz="2600" i="1" dirty="0">
                <a:latin typeface="Georgia" panose="02040502050405020303" pitchFamily="18" charset="0"/>
              </a:rPr>
              <a:t>Let the husband render to his wife the affection due her, and likewise also the wife to her husband. </a:t>
            </a:r>
            <a:r>
              <a:rPr lang="en-US" sz="2600" b="1" i="1" baseline="30000" dirty="0">
                <a:latin typeface="Georgia" panose="02040502050405020303" pitchFamily="18" charset="0"/>
              </a:rPr>
              <a:t> </a:t>
            </a:r>
            <a:r>
              <a:rPr lang="en-US" sz="2600" b="1" i="1" baseline="30000" dirty="0">
                <a:effectLst>
                  <a:outerShdw blurRad="38100" dist="38100" dir="2700000" algn="tl">
                    <a:srgbClr val="000000">
                      <a:alpha val="43137"/>
                    </a:srgbClr>
                  </a:outerShdw>
                </a:effectLst>
                <a:latin typeface="Georgia" panose="02040502050405020303" pitchFamily="18" charset="0"/>
              </a:rPr>
              <a:t>4 </a:t>
            </a:r>
            <a:r>
              <a:rPr lang="en-US" sz="2600" i="1" dirty="0">
                <a:latin typeface="Georgia" panose="02040502050405020303" pitchFamily="18" charset="0"/>
              </a:rPr>
              <a:t>The wife does not have authority over her own body, but the husband does.  And likewise, the husband does not have authority over his own body, but the wife does</a:t>
            </a:r>
            <a:r>
              <a:rPr lang="en-US" sz="2600" i="1" dirty="0" smtClean="0">
                <a:latin typeface="Georgia" panose="02040502050405020303" pitchFamily="18" charset="0"/>
              </a:rPr>
              <a:t>. </a:t>
            </a:r>
            <a:r>
              <a:rPr lang="en-US" sz="2600" i="1" dirty="0">
                <a:latin typeface="Georgia" panose="02040502050405020303" pitchFamily="18" charset="0"/>
              </a:rPr>
              <a:t> </a:t>
            </a:r>
            <a:r>
              <a:rPr lang="en-US" sz="2600" b="1" i="1" baseline="30000" dirty="0">
                <a:effectLst>
                  <a:outerShdw blurRad="38100" dist="38100" dir="2700000" algn="tl">
                    <a:srgbClr val="000000">
                      <a:alpha val="43137"/>
                    </a:srgbClr>
                  </a:outerShdw>
                </a:effectLst>
                <a:latin typeface="Georgia" panose="02040502050405020303" pitchFamily="18" charset="0"/>
              </a:rPr>
              <a:t>5</a:t>
            </a:r>
            <a:r>
              <a:rPr lang="en-US" sz="2600" b="1" i="1" baseline="30000" dirty="0">
                <a:latin typeface="Georgia" panose="02040502050405020303" pitchFamily="18" charset="0"/>
              </a:rPr>
              <a:t> </a:t>
            </a:r>
            <a:r>
              <a:rPr lang="en-US" sz="2600" i="1" dirty="0">
                <a:latin typeface="Georgia" panose="02040502050405020303" pitchFamily="18" charset="0"/>
              </a:rPr>
              <a:t>Do not deprive one another except with consent for a time that you may give yourselves to fasting and prayer; and come together again so that Satan does not tempt you because of your lack of self-control.  </a:t>
            </a:r>
            <a:r>
              <a:rPr lang="en-US" sz="2600" b="1" i="1" baseline="30000" dirty="0">
                <a:effectLst>
                  <a:outerShdw blurRad="38100" dist="38100" dir="2700000" algn="tl">
                    <a:srgbClr val="000000">
                      <a:alpha val="43137"/>
                    </a:srgbClr>
                  </a:outerShdw>
                </a:effectLst>
                <a:latin typeface="Georgia" panose="02040502050405020303" pitchFamily="18" charset="0"/>
              </a:rPr>
              <a:t>6</a:t>
            </a:r>
            <a:r>
              <a:rPr lang="en-US" sz="2600" b="1" i="1" baseline="30000" dirty="0">
                <a:latin typeface="Georgia" panose="02040502050405020303" pitchFamily="18" charset="0"/>
              </a:rPr>
              <a:t> </a:t>
            </a:r>
            <a:r>
              <a:rPr lang="en-US" sz="2600" i="1" dirty="0">
                <a:latin typeface="Georgia" panose="02040502050405020303" pitchFamily="18" charset="0"/>
              </a:rPr>
              <a:t>But I say this as a concession, not as a commandment.</a:t>
            </a:r>
            <a:r>
              <a:rPr lang="en-US" sz="2800" i="1" dirty="0">
                <a:latin typeface="Georgia" panose="02040502050405020303" pitchFamily="18" charset="0"/>
              </a:rPr>
              <a:t> </a:t>
            </a:r>
            <a:r>
              <a:rPr lang="en-US" sz="2800" i="1" dirty="0" smtClean="0">
                <a:latin typeface="Georgia" panose="02040502050405020303" pitchFamily="18" charset="0"/>
              </a:rPr>
              <a:t>    </a:t>
            </a:r>
            <a:endParaRPr lang="en-US" sz="2800" i="1" dirty="0">
              <a:latin typeface="Georgia" panose="02040502050405020303"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7:2-6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2903466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7:2-6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200"/>
            <a:ext cx="8686800"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Although Paul began by granting that the single life might be preferable to the married life, as a realist he understood that not everybody had been called to a life of singleness. </a:t>
            </a:r>
          </a:p>
          <a:p>
            <a:pPr indent="457200">
              <a:spcAft>
                <a:spcPts val="1200"/>
              </a:spcAft>
            </a:pPr>
            <a:r>
              <a:rPr lang="en-US" sz="2400" b="1" dirty="0" smtClean="0">
                <a:latin typeface="Cambria" pitchFamily="18" charset="0"/>
              </a:rPr>
              <a:t>While single men and women may have more time to devote to undistracted ministry (</a:t>
            </a:r>
            <a:r>
              <a:rPr lang="en-US" sz="2400" b="1" dirty="0" smtClean="0">
                <a:effectLst>
                  <a:outerShdw blurRad="38100" dist="38100" dir="2700000" algn="tl">
                    <a:srgbClr val="000000">
                      <a:alpha val="43137"/>
                    </a:srgbClr>
                  </a:outerShdw>
                </a:effectLst>
                <a:latin typeface="Cambria" pitchFamily="18" charset="0"/>
              </a:rPr>
              <a:t>7:35</a:t>
            </a:r>
            <a:r>
              <a:rPr lang="en-US" sz="2400" b="1" dirty="0" smtClean="0">
                <a:latin typeface="Cambria" pitchFamily="18" charset="0"/>
              </a:rPr>
              <a:t>), they also must contend with temptations that lure them away from sexual purity. </a:t>
            </a:r>
          </a:p>
          <a:p>
            <a:pPr indent="457200">
              <a:spcAft>
                <a:spcPts val="1200"/>
              </a:spcAft>
            </a:pPr>
            <a:r>
              <a:rPr lang="en-US" sz="2400" b="1" dirty="0" smtClean="0">
                <a:latin typeface="Cambria" pitchFamily="18" charset="0"/>
              </a:rPr>
              <a:t>So, if the temptations toward sexual immorality are too great for a person to lead a pure single life, that individual should marry (</a:t>
            </a:r>
            <a:r>
              <a:rPr lang="en-US" sz="2400" b="1" dirty="0" smtClean="0">
                <a:effectLst>
                  <a:outerShdw blurRad="38100" dist="38100" dir="2700000" algn="tl">
                    <a:srgbClr val="000000">
                      <a:alpha val="43137"/>
                    </a:srgbClr>
                  </a:outerShdw>
                </a:effectLst>
                <a:latin typeface="Cambria" pitchFamily="18" charset="0"/>
              </a:rPr>
              <a:t>7:2</a:t>
            </a:r>
            <a:r>
              <a:rPr lang="en-US" sz="2400" b="1" dirty="0" smtClean="0">
                <a:latin typeface="Cambria" pitchFamily="18" charset="0"/>
              </a:rPr>
              <a:t>).</a:t>
            </a:r>
          </a:p>
          <a:p>
            <a:pPr indent="457200">
              <a:spcAft>
                <a:spcPts val="1200"/>
              </a:spcAft>
            </a:pPr>
            <a:r>
              <a:rPr lang="en-US" sz="2400" b="1" dirty="0" smtClean="0">
                <a:latin typeface="Cambria" pitchFamily="18" charset="0"/>
              </a:rPr>
              <a:t>This is not to convey a low opinion of marriage, as a last alternative after every other attempt at controlling sexual desire has failed. </a:t>
            </a:r>
          </a:p>
        </p:txBody>
      </p:sp>
    </p:spTree>
    <p:extLst>
      <p:ext uri="{BB962C8B-B14F-4D97-AF65-F5344CB8AC3E}">
        <p14:creationId xmlns:p14="http://schemas.microsoft.com/office/powerpoint/2010/main" xmlns="" val="29577225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7:2-6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200"/>
            <a:ext cx="8686800"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Paul’s admonition for people to remain as they are is not a blanket statement that all single Christians must or should remain single indefinitely. </a:t>
            </a:r>
          </a:p>
          <a:p>
            <a:pPr indent="457200">
              <a:spcAft>
                <a:spcPts val="1200"/>
              </a:spcAft>
            </a:pPr>
            <a:r>
              <a:rPr lang="en-US" sz="2400" b="1" dirty="0" smtClean="0">
                <a:latin typeface="Cambria" pitchFamily="18" charset="0"/>
              </a:rPr>
              <a:t>Here Paul is answering a specific question in light of specific distressing circumstance unique to the church in Corinth. </a:t>
            </a:r>
          </a:p>
          <a:p>
            <a:pPr indent="457200">
              <a:spcAft>
                <a:spcPts val="1200"/>
              </a:spcAft>
            </a:pPr>
            <a:r>
              <a:rPr lang="en-US" sz="2400" b="1" dirty="0" smtClean="0">
                <a:latin typeface="Cambria" pitchFamily="18" charset="0"/>
              </a:rPr>
              <a:t>However, even if the crisis were to lift, Paul clearly asserts that some Christians are called to a life of singleness, just as some are called to marriage. </a:t>
            </a:r>
          </a:p>
          <a:p>
            <a:pPr indent="457200">
              <a:spcAft>
                <a:spcPts val="1200"/>
              </a:spcAft>
            </a:pPr>
            <a:r>
              <a:rPr lang="en-US" sz="2400" b="1" dirty="0" smtClean="0">
                <a:latin typeface="Cambria" pitchFamily="18" charset="0"/>
              </a:rPr>
              <a:t>Paul is saying, “If you are single, that’s a high, honorable calling.  But it’s no good trying to live the single life if you are spending every waking hour battling your uncontrollable sexual desires.  Instead it is better to be married.” </a:t>
            </a:r>
          </a:p>
        </p:txBody>
      </p:sp>
    </p:spTree>
    <p:extLst>
      <p:ext uri="{BB962C8B-B14F-4D97-AF65-F5344CB8AC3E}">
        <p14:creationId xmlns:p14="http://schemas.microsoft.com/office/powerpoint/2010/main" xmlns="" val="40471838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1" y="101640"/>
            <a:ext cx="8762999"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7:2-6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1" y="1219200"/>
            <a:ext cx="8686800"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Because married couples have a responsibility </a:t>
            </a:r>
            <a:r>
              <a:rPr lang="en-US" sz="2400" b="1" dirty="0">
                <a:latin typeface="Cambria" pitchFamily="18" charset="0"/>
              </a:rPr>
              <a:t>to </a:t>
            </a:r>
            <a:r>
              <a:rPr lang="en-US" sz="2400" b="1" dirty="0" smtClean="0">
                <a:latin typeface="Cambria" pitchFamily="18" charset="0"/>
              </a:rPr>
              <a:t>satisfy  each other’s sexual needs.  In </a:t>
            </a:r>
            <a:r>
              <a:rPr lang="en-US" sz="2400" b="1" dirty="0" smtClean="0">
                <a:effectLst>
                  <a:outerShdw blurRad="38100" dist="38100" dir="2700000" algn="tl">
                    <a:srgbClr val="000000">
                      <a:alpha val="43137"/>
                    </a:srgbClr>
                  </a:outerShdw>
                </a:effectLst>
                <a:latin typeface="Cambria" pitchFamily="18" charset="0"/>
              </a:rPr>
              <a:t>7:3-5</a:t>
            </a:r>
            <a:r>
              <a:rPr lang="en-US" sz="2400" b="1" dirty="0" smtClean="0">
                <a:latin typeface="Cambria" pitchFamily="18" charset="0"/>
              </a:rPr>
              <a:t>, Paul outlines the duties of husband and wife within marriage. </a:t>
            </a: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7:3</a:t>
            </a:r>
            <a:r>
              <a:rPr lang="en-US" sz="2400" b="1" dirty="0" smtClean="0">
                <a:latin typeface="Cambria" pitchFamily="18" charset="0"/>
              </a:rPr>
              <a:t>, Paul uses the term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duty</a:t>
            </a:r>
            <a:r>
              <a:rPr lang="en-US" sz="2400" b="1" i="1" dirty="0" smtClean="0">
                <a:latin typeface="Cambria" pitchFamily="18" charset="0"/>
              </a:rPr>
              <a:t>” or “</a:t>
            </a:r>
            <a:r>
              <a:rPr lang="en-US" sz="2400" b="1" i="1" dirty="0" smtClean="0">
                <a:effectLst>
                  <a:outerShdw blurRad="38100" dist="38100" dir="2700000" algn="tl">
                    <a:srgbClr val="000000">
                      <a:alpha val="43137"/>
                    </a:srgbClr>
                  </a:outerShdw>
                </a:effectLst>
                <a:latin typeface="Cambria" pitchFamily="18" charset="0"/>
              </a:rPr>
              <a:t>due</a:t>
            </a:r>
            <a:r>
              <a:rPr lang="en-US" sz="2400" b="1" i="1" dirty="0" smtClean="0">
                <a:latin typeface="Cambria" pitchFamily="18" charset="0"/>
              </a:rPr>
              <a:t>,”</a:t>
            </a:r>
            <a:r>
              <a:rPr lang="en-US" sz="2400" b="1" dirty="0" smtClean="0">
                <a:latin typeface="Cambria" pitchFamily="18" charset="0"/>
              </a:rPr>
              <a:t> the Greek word </a:t>
            </a:r>
            <a:r>
              <a:rPr lang="en-US" sz="2400" b="1" i="1" dirty="0" smtClean="0">
                <a:latin typeface="Cambria" panose="02040503050406030204" pitchFamily="18" charset="0"/>
                <a:ea typeface="Cambria" panose="02040503050406030204" pitchFamily="18" charset="0"/>
              </a:rPr>
              <a:t>“</a:t>
            </a:r>
            <a:r>
              <a:rPr lang="en-US" sz="240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opheilḗ</a:t>
            </a:r>
            <a:r>
              <a:rPr lang="en-US" sz="2400" b="1" i="1" dirty="0">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a:t>
            </a:r>
            <a:r>
              <a:rPr lang="en-US" sz="2400" b="1" i="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-lay') </a:t>
            </a:r>
            <a:r>
              <a:rPr lang="en-US" sz="2400" b="1" dirty="0" smtClean="0">
                <a:latin typeface="Cambria" panose="02040503050406030204" pitchFamily="18" charset="0"/>
                <a:ea typeface="Cambria" panose="02040503050406030204" pitchFamily="18" charset="0"/>
              </a:rPr>
              <a:t>– that </a:t>
            </a:r>
            <a:r>
              <a:rPr lang="en-US" sz="2400" b="1" dirty="0">
                <a:latin typeface="Cambria" panose="02040503050406030204" pitchFamily="18" charset="0"/>
                <a:ea typeface="Cambria" panose="02040503050406030204" pitchFamily="18" charset="0"/>
              </a:rPr>
              <a:t>which is owed, a </a:t>
            </a:r>
            <a:r>
              <a:rPr lang="en-US" sz="2400" b="1" dirty="0" smtClean="0">
                <a:latin typeface="Cambria" panose="02040503050406030204" pitchFamily="18" charset="0"/>
                <a:ea typeface="Cambria" panose="02040503050406030204" pitchFamily="18" charset="0"/>
              </a:rPr>
              <a:t>debt.  Specifically, a </a:t>
            </a:r>
            <a:r>
              <a:rPr lang="en-US" sz="2400" b="1" dirty="0">
                <a:latin typeface="Cambria" panose="02040503050406030204" pitchFamily="18" charset="0"/>
                <a:ea typeface="Cambria" panose="02040503050406030204" pitchFamily="18" charset="0"/>
              </a:rPr>
              <a:t>conjugal </a:t>
            </a:r>
            <a:r>
              <a:rPr lang="en-US" sz="2400" b="1" dirty="0" smtClean="0">
                <a:latin typeface="Cambria" panose="02040503050406030204" pitchFamily="18" charset="0"/>
                <a:ea typeface="Cambria" panose="02040503050406030204" pitchFamily="18" charset="0"/>
              </a:rPr>
              <a:t>duty </a:t>
            </a:r>
            <a:r>
              <a:rPr lang="en-US" sz="2400" b="1" dirty="0">
                <a:latin typeface="Cambria" panose="02040503050406030204" pitchFamily="18" charset="0"/>
                <a:ea typeface="Cambria" panose="02040503050406030204" pitchFamily="18" charset="0"/>
              </a:rPr>
              <a:t>or marital duty, it is an obligation to ones spouse.</a:t>
            </a:r>
          </a:p>
          <a:p>
            <a:pPr indent="457200">
              <a:spcAft>
                <a:spcPts val="1200"/>
              </a:spcAft>
            </a:pPr>
            <a:r>
              <a:rPr lang="en-US" sz="2400" b="1" dirty="0" smtClean="0">
                <a:latin typeface="Cambria" pitchFamily="18" charset="0"/>
              </a:rPr>
              <a:t>Jesus uses this word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fulfill</a:t>
            </a:r>
            <a:r>
              <a:rPr lang="en-US" sz="2400" b="1" i="1" dirty="0" smtClean="0">
                <a:latin typeface="Cambria" pitchFamily="18" charset="0"/>
              </a:rPr>
              <a:t>”</a:t>
            </a:r>
            <a:r>
              <a:rPr lang="en-US" sz="2400" b="1" dirty="0" smtClean="0">
                <a:latin typeface="Cambria" pitchFamily="18" charset="0"/>
              </a:rPr>
              <a:t> in Matthew 22:21, when He said, </a:t>
            </a:r>
            <a:r>
              <a:rPr lang="en-US" sz="2400" b="1" i="1" dirty="0" smtClean="0">
                <a:latin typeface="Cambria" pitchFamily="18" charset="0"/>
              </a:rPr>
              <a:t>“Render to Caesar the things that are Caesar’s; and to God the things that are God’s.”</a:t>
            </a:r>
          </a:p>
          <a:p>
            <a:pPr indent="457200">
              <a:spcAft>
                <a:spcPts val="1200"/>
              </a:spcAft>
            </a:pPr>
            <a:r>
              <a:rPr lang="en-US" sz="2400" b="1" dirty="0" smtClean="0">
                <a:latin typeface="Cambria" pitchFamily="18" charset="0"/>
              </a:rPr>
              <a:t>Applying this imagery to marriage, Paul is saying that husbands and wives must faithfully render to each other what they had promised in their marriage covenants. </a:t>
            </a:r>
          </a:p>
        </p:txBody>
      </p:sp>
    </p:spTree>
    <p:extLst>
      <p:ext uri="{BB962C8B-B14F-4D97-AF65-F5344CB8AC3E}">
        <p14:creationId xmlns:p14="http://schemas.microsoft.com/office/powerpoint/2010/main" xmlns="" val="1543363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219200"/>
            <a:ext cx="8556812" cy="5570756"/>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Paul’s first letter was written to the Corinthians to correct the improper attitudes and conduct dividing the church, and to promote unity among believers in their relationships with one another and in corporate worship.  This letter continues to be timely for the church today, both to</a:t>
            </a:r>
            <a:r>
              <a:rPr lang="en-US" sz="2400" b="1" u="sng"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instruct</a:t>
            </a:r>
            <a:r>
              <a:rPr lang="en-US" sz="2400" b="1" dirty="0" smtClean="0">
                <a:latin typeface="Cambria" panose="02040503050406030204" pitchFamily="18" charset="0"/>
                <a:ea typeface="Cambria" panose="02040503050406030204" pitchFamily="18" charset="0"/>
              </a:rPr>
              <a:t> and to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inspire</a:t>
            </a:r>
            <a:r>
              <a:rPr lang="en-US" sz="2400" b="1" dirty="0" smtClean="0">
                <a:latin typeface="Cambria" panose="02040503050406030204" pitchFamily="18" charset="0"/>
                <a:ea typeface="Cambria" panose="02040503050406030204" pitchFamily="18" charset="0"/>
              </a:rPr>
              <a:t>.  </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As Christians, we are still powerfully influenced by our cultural environment.  Most of the questions and problems confronting the church at Corinth are still very much with us today.  </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This first letter to the Corinthians consist of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seven</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sections</a:t>
            </a:r>
            <a:r>
              <a:rPr lang="en-US" sz="2400" b="1" dirty="0" smtClean="0">
                <a:latin typeface="Cambria" panose="02040503050406030204" pitchFamily="18" charset="0"/>
                <a:ea typeface="Cambria" panose="02040503050406030204" pitchFamily="18" charset="0"/>
              </a:rPr>
              <a:t> that focuses </a:t>
            </a:r>
            <a:r>
              <a:rPr lang="en-US" sz="2400" b="1" dirty="0">
                <a:latin typeface="Cambria" panose="02040503050406030204" pitchFamily="18" charset="0"/>
                <a:ea typeface="Cambria" panose="02040503050406030204" pitchFamily="18" charset="0"/>
              </a:rPr>
              <a:t>on </a:t>
            </a:r>
            <a:r>
              <a:rPr lang="en-US" sz="2400" b="1" dirty="0" smtClean="0">
                <a:latin typeface="Cambria" panose="02040503050406030204" pitchFamily="18" charset="0"/>
                <a:ea typeface="Cambria" panose="02040503050406030204" pitchFamily="18" charset="0"/>
              </a:rPr>
              <a:t>developing a healthy church life    by addressing problems </a:t>
            </a:r>
            <a:r>
              <a:rPr lang="en-US" sz="2400" b="1" dirty="0">
                <a:latin typeface="Cambria" panose="02040503050406030204" pitchFamily="18" charset="0"/>
                <a:ea typeface="Cambria" panose="02040503050406030204" pitchFamily="18" charset="0"/>
              </a:rPr>
              <a:t>and </a:t>
            </a:r>
            <a:r>
              <a:rPr lang="en-US" sz="2400" b="1" dirty="0" smtClean="0">
                <a:latin typeface="Cambria" panose="02040503050406030204" pitchFamily="18" charset="0"/>
                <a:ea typeface="Cambria" panose="02040503050406030204" pitchFamily="18" charset="0"/>
              </a:rPr>
              <a:t>calling </a:t>
            </a:r>
            <a:r>
              <a:rPr lang="en-US" sz="2400" b="1" dirty="0">
                <a:latin typeface="Cambria" panose="02040503050406030204" pitchFamily="18" charset="0"/>
                <a:ea typeface="Cambria" panose="02040503050406030204" pitchFamily="18" charset="0"/>
              </a:rPr>
              <a:t>believers </a:t>
            </a:r>
            <a:r>
              <a:rPr lang="en-US" sz="2400" b="1" dirty="0" smtClean="0">
                <a:latin typeface="Cambria" panose="02040503050406030204" pitchFamily="18" charset="0"/>
                <a:ea typeface="Cambria" panose="02040503050406030204" pitchFamily="18" charset="0"/>
              </a:rPr>
              <a:t>to spiritual maturity. </a:t>
            </a:r>
            <a:endParaRPr lang="en-US" sz="24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introduction</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529897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1" y="101640"/>
            <a:ext cx="8762999"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7:2-6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1" y="1143001"/>
            <a:ext cx="8686800" cy="5663089"/>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What was behind this kind of exhortation?  Likely some in the church were saying </a:t>
            </a:r>
            <a:r>
              <a:rPr lang="en-US" sz="2400" b="1" dirty="0" smtClean="0">
                <a:effectLst>
                  <a:outerShdw blurRad="38100" dist="38100" dir="2700000" algn="tl">
                    <a:srgbClr val="000000">
                      <a:alpha val="43137"/>
                    </a:srgbClr>
                  </a:outerShdw>
                </a:effectLst>
                <a:latin typeface="Cambria" pitchFamily="18" charset="0"/>
              </a:rPr>
              <a:t>… </a:t>
            </a:r>
          </a:p>
          <a:p>
            <a:pPr indent="457200">
              <a:spcAft>
                <a:spcPts val="1200"/>
              </a:spcAft>
            </a:pPr>
            <a:r>
              <a:rPr lang="en-US" sz="2400" b="1" dirty="0" smtClean="0">
                <a:latin typeface="Cambria" pitchFamily="18" charset="0"/>
              </a:rPr>
              <a:t>If the single, celibate life dedicated to God was especially virtuous, then perhaps married couples could be especially spiritual if they lived as if they were not married. </a:t>
            </a:r>
          </a:p>
          <a:p>
            <a:pPr indent="457200">
              <a:spcAft>
                <a:spcPts val="1200"/>
              </a:spcAft>
            </a:pPr>
            <a:r>
              <a:rPr lang="en-US" sz="2400" b="1" dirty="0" smtClean="0">
                <a:latin typeface="Cambria" pitchFamily="18" charset="0"/>
              </a:rPr>
              <a:t>This ascetic impulse was misguided!</a:t>
            </a:r>
          </a:p>
          <a:p>
            <a:pPr indent="457200">
              <a:spcAft>
                <a:spcPts val="1200"/>
              </a:spcAft>
            </a:pPr>
            <a:r>
              <a:rPr lang="en-US" sz="2400" b="1" dirty="0" smtClean="0">
                <a:latin typeface="Cambria" pitchFamily="18" charset="0"/>
              </a:rPr>
              <a:t>Because sexual intimacy is so essential in marriage, couples need to ensure that their mates physical needs are met.  Remembering that their bodies belong to their mates (</a:t>
            </a:r>
            <a:r>
              <a:rPr lang="en-US" sz="2400" b="1" dirty="0" smtClean="0">
                <a:effectLst>
                  <a:outerShdw blurRad="38100" dist="38100" dir="2700000" algn="tl">
                    <a:srgbClr val="000000">
                      <a:alpha val="43137"/>
                    </a:srgbClr>
                  </a:outerShdw>
                </a:effectLst>
                <a:latin typeface="Cambria" pitchFamily="18" charset="0"/>
              </a:rPr>
              <a:t>7:4</a:t>
            </a:r>
            <a:r>
              <a:rPr lang="en-US" sz="2400" b="1" dirty="0" smtClean="0">
                <a:latin typeface="Cambria" pitchFamily="18" charset="0"/>
              </a:rPr>
              <a:t>). </a:t>
            </a:r>
          </a:p>
          <a:p>
            <a:pPr indent="457200">
              <a:spcAft>
                <a:spcPts val="1200"/>
              </a:spcAft>
            </a:pPr>
            <a:r>
              <a:rPr lang="en-US" sz="2400" b="1" dirty="0">
                <a:latin typeface="Cambria" pitchFamily="18" charset="0"/>
                <a:ea typeface="Cambria" panose="02040503050406030204" pitchFamily="18" charset="0"/>
              </a:rPr>
              <a:t>What a startling image of mutual accountability</a:t>
            </a:r>
            <a:r>
              <a:rPr lang="en-US" sz="2400" b="1" dirty="0" smtClean="0">
                <a:latin typeface="Cambria" pitchFamily="18" charset="0"/>
                <a:ea typeface="Cambria" panose="02040503050406030204" pitchFamily="18" charset="0"/>
              </a:rPr>
              <a:t>! As Paul teaches, that husbands and wives have authority over each other’s bodies.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28260284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1" y="101640"/>
            <a:ext cx="8762999"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7:2-6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1" y="1142999"/>
            <a:ext cx="8686800"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ea typeface="Cambria" panose="02040503050406030204" pitchFamily="18" charset="0"/>
              </a:rPr>
              <a:t>Imagine what marriage would look like if each spouse was always looking out for the interests of the other at all times.  When one spouse needs or desires the deepest intimacies, the other spouse would delight in fulfilling that need. </a:t>
            </a:r>
          </a:p>
          <a:p>
            <a:pPr indent="457200">
              <a:spcAft>
                <a:spcPts val="1200"/>
              </a:spcAft>
            </a:pPr>
            <a:r>
              <a:rPr lang="en-US" sz="2400" b="1" dirty="0" smtClean="0">
                <a:latin typeface="Cambria" pitchFamily="18" charset="0"/>
                <a:ea typeface="Cambria" panose="02040503050406030204" pitchFamily="18" charset="0"/>
              </a:rPr>
              <a:t>Paul gives only one exception to this rule:  Husbands and wives are to deprive each other only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by agreement</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by mutual consent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7:5</a:t>
            </a:r>
            <a:r>
              <a:rPr lang="en-US" sz="2400" b="1" dirty="0" smtClean="0">
                <a:latin typeface="Cambria" pitchFamily="18" charset="0"/>
                <a:ea typeface="Cambria" panose="02040503050406030204" pitchFamily="18" charset="0"/>
              </a:rPr>
              <a:t>). </a:t>
            </a:r>
          </a:p>
          <a:p>
            <a:pPr indent="457200">
              <a:spcAft>
                <a:spcPts val="1200"/>
              </a:spcAft>
            </a:pPr>
            <a:r>
              <a:rPr lang="en-US" sz="2400" b="1" dirty="0" smtClean="0">
                <a:latin typeface="Cambria" pitchFamily="18" charset="0"/>
                <a:ea typeface="Cambria" panose="02040503050406030204" pitchFamily="18" charset="0"/>
              </a:rPr>
              <a:t>This agreed-to abstinence for a temporary period of time is sought for a spiritual purpose: </a:t>
            </a:r>
            <a:r>
              <a:rPr lang="en-US" sz="2400" b="1" i="1" dirty="0" smtClean="0">
                <a:latin typeface="Cambria" pitchFamily="18" charset="0"/>
                <a:ea typeface="Cambria" panose="02040503050406030204" pitchFamily="18" charset="0"/>
              </a:rPr>
              <a:t>for devoting themselves to prayer.</a:t>
            </a:r>
          </a:p>
          <a:p>
            <a:pPr indent="457200">
              <a:spcAft>
                <a:spcPts val="1200"/>
              </a:spcAft>
            </a:pPr>
            <a:r>
              <a:rPr lang="en-US" sz="2400" b="1" dirty="0" smtClean="0">
                <a:latin typeface="Cambria" pitchFamily="18" charset="0"/>
                <a:ea typeface="Cambria" panose="02040503050406030204" pitchFamily="18" charset="0"/>
              </a:rPr>
              <a:t>Here, Paul is referring to fasting during prayer, in which certain physical needs are denied in order </a:t>
            </a:r>
            <a:r>
              <a:rPr lang="en-US" sz="2400" b="1" dirty="0">
                <a:latin typeface="Cambria" pitchFamily="18" charset="0"/>
                <a:ea typeface="Cambria" panose="02040503050406030204" pitchFamily="18" charset="0"/>
              </a:rPr>
              <a:t>to </a:t>
            </a:r>
            <a:r>
              <a:rPr lang="en-US" sz="2400" b="1" dirty="0" smtClean="0">
                <a:latin typeface="Cambria" pitchFamily="18" charset="0"/>
                <a:ea typeface="Cambria" panose="02040503050406030204" pitchFamily="18" charset="0"/>
              </a:rPr>
              <a:t>fully focus </a:t>
            </a:r>
            <a:r>
              <a:rPr lang="en-US" sz="2400" b="1" dirty="0">
                <a:latin typeface="Cambria" pitchFamily="18" charset="0"/>
                <a:ea typeface="Cambria" panose="02040503050406030204" pitchFamily="18" charset="0"/>
              </a:rPr>
              <a:t>on </a:t>
            </a:r>
            <a:r>
              <a:rPr lang="en-US" sz="2400" b="1" dirty="0" smtClean="0">
                <a:latin typeface="Cambria" pitchFamily="18" charset="0"/>
                <a:ea typeface="Cambria" panose="02040503050406030204" pitchFamily="18" charset="0"/>
              </a:rPr>
              <a:t>consecration or petition to God.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9610811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1" y="101640"/>
            <a:ext cx="8762999"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7:2-6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066801"/>
            <a:ext cx="8762999"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ea typeface="Cambria" panose="02040503050406030204" pitchFamily="18" charset="0"/>
              </a:rPr>
              <a:t>Paul clearly states that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fasting</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from sexual intimacy is only to last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for a time</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to keep the enemy from tempting    the flesh toward immorality outside </a:t>
            </a:r>
            <a:r>
              <a:rPr lang="en-US" sz="2400" b="1" dirty="0">
                <a:latin typeface="Cambria" pitchFamily="18" charset="0"/>
                <a:ea typeface="Cambria" panose="02040503050406030204" pitchFamily="18" charset="0"/>
              </a:rPr>
              <a:t>of </a:t>
            </a:r>
            <a:r>
              <a:rPr lang="en-US" sz="2400" b="1" dirty="0" smtClean="0">
                <a:latin typeface="Cambria" pitchFamily="18" charset="0"/>
                <a:ea typeface="Cambria" panose="02040503050406030204" pitchFamily="18" charset="0"/>
              </a:rPr>
              <a:t>marriage (</a:t>
            </a:r>
            <a:r>
              <a:rPr lang="en-US" sz="2400" b="1" dirty="0">
                <a:effectLst>
                  <a:outerShdw blurRad="38100" dist="38100" dir="2700000" algn="tl">
                    <a:srgbClr val="000000">
                      <a:alpha val="43137"/>
                    </a:srgbClr>
                  </a:outerShdw>
                </a:effectLst>
                <a:latin typeface="Cambria" pitchFamily="18" charset="0"/>
                <a:ea typeface="Cambria" panose="02040503050406030204" pitchFamily="18" charset="0"/>
              </a:rPr>
              <a:t>7:5</a:t>
            </a:r>
            <a:r>
              <a:rPr lang="en-US" sz="2400" b="1" dirty="0">
                <a:latin typeface="Cambria" pitchFamily="18" charset="0"/>
                <a:ea typeface="Cambria" panose="02040503050406030204" pitchFamily="18" charset="0"/>
              </a:rPr>
              <a:t>). </a:t>
            </a:r>
          </a:p>
          <a:p>
            <a:pPr indent="457200">
              <a:spcAft>
                <a:spcPts val="1200"/>
              </a:spcAft>
            </a:pPr>
            <a:r>
              <a:rPr lang="en-US" sz="2400" b="1" dirty="0" smtClean="0">
                <a:latin typeface="Cambria" pitchFamily="18" charset="0"/>
                <a:ea typeface="Cambria" panose="02040503050406030204" pitchFamily="18" charset="0"/>
              </a:rPr>
              <a:t>Paul farther says that this principle of temporary abstinence, as a spiritual discipline, is a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concession</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7:6</a:t>
            </a:r>
            <a:r>
              <a:rPr lang="en-US" sz="2400" b="1" dirty="0" smtClean="0">
                <a:latin typeface="Cambria" pitchFamily="18" charset="0"/>
                <a:ea typeface="Cambria" panose="02040503050406030204" pitchFamily="18" charset="0"/>
              </a:rPr>
              <a:t>).  The Greek word here is </a:t>
            </a:r>
            <a:r>
              <a:rPr lang="en-US" sz="240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syngnṓmē</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t>
            </a:r>
            <a:r>
              <a:rPr lang="en-US" sz="2400" b="1" i="1" dirty="0" err="1" smtClean="0">
                <a:latin typeface="Cambria" panose="02040503050406030204" pitchFamily="18" charset="0"/>
                <a:ea typeface="Cambria" panose="02040503050406030204" pitchFamily="18" charset="0"/>
              </a:rPr>
              <a:t>soong</a:t>
            </a:r>
            <a:r>
              <a:rPr lang="en-US" sz="2400" b="1" i="1" dirty="0" smtClean="0">
                <a:latin typeface="Cambria" panose="02040503050406030204" pitchFamily="18" charset="0"/>
                <a:ea typeface="Cambria" panose="02040503050406030204" pitchFamily="18" charset="0"/>
              </a:rPr>
              <a:t>-</a:t>
            </a:r>
            <a:r>
              <a:rPr lang="en-US" sz="2400" b="1" i="1" dirty="0" err="1" smtClean="0">
                <a:latin typeface="Cambria" panose="02040503050406030204" pitchFamily="18" charset="0"/>
                <a:ea typeface="Cambria" panose="02040503050406030204" pitchFamily="18" charset="0"/>
              </a:rPr>
              <a:t>gnew</a:t>
            </a:r>
            <a:r>
              <a:rPr lang="en-US" sz="2400" b="1" i="1" dirty="0">
                <a:latin typeface="Cambria" panose="02040503050406030204" pitchFamily="18" charset="0"/>
                <a:ea typeface="Cambria" panose="02040503050406030204" pitchFamily="18" charset="0"/>
              </a:rPr>
              <a:t>'-</a:t>
            </a:r>
            <a:r>
              <a:rPr lang="en-US" sz="2400" b="1" i="1" dirty="0" smtClean="0">
                <a:latin typeface="Cambria" panose="02040503050406030204" pitchFamily="18" charset="0"/>
                <a:ea typeface="Cambria" panose="02040503050406030204" pitchFamily="18" charset="0"/>
              </a:rPr>
              <a:t>may”</a:t>
            </a:r>
            <a:r>
              <a:rPr lang="en-US" sz="2400" b="1" dirty="0" smtClean="0">
                <a:latin typeface="Cambria" panose="02040503050406030204" pitchFamily="18" charset="0"/>
                <a:ea typeface="Cambria" panose="02040503050406030204" pitchFamily="18" charset="0"/>
              </a:rPr>
              <a:t> it means </a:t>
            </a:r>
            <a:r>
              <a:rPr lang="en-US" sz="2400" b="1" i="1" dirty="0" smtClean="0">
                <a:latin typeface="Cambria" panose="02040503050406030204" pitchFamily="18" charset="0"/>
                <a:ea typeface="Cambria" panose="02040503050406030204" pitchFamily="18" charset="0"/>
              </a:rPr>
              <a:t>“permission to do something.”</a:t>
            </a:r>
          </a:p>
          <a:p>
            <a:pPr indent="457200">
              <a:spcAft>
                <a:spcPts val="1200"/>
              </a:spcAft>
            </a:pPr>
            <a:r>
              <a:rPr lang="en-US" sz="2400" b="1" dirty="0" smtClean="0">
                <a:latin typeface="Cambria" panose="02040503050406030204" pitchFamily="18" charset="0"/>
                <a:ea typeface="Cambria" panose="02040503050406030204" pitchFamily="18" charset="0"/>
              </a:rPr>
              <a:t>Paul clarifies that regular sexual intimacy in marriage is to be regarded as the norm.  That abstaining from sexual relations is only an exception on rare occasions for special seasons of prayer. </a:t>
            </a:r>
          </a:p>
          <a:p>
            <a:pPr indent="457200">
              <a:spcAft>
                <a:spcPts val="1200"/>
              </a:spcAft>
            </a:pPr>
            <a:r>
              <a:rPr lang="en-US" sz="2400" b="1" dirty="0" smtClean="0">
                <a:latin typeface="Cambria" panose="02040503050406030204" pitchFamily="18" charset="0"/>
                <a:ea typeface="Cambria" panose="02040503050406030204" pitchFamily="18" charset="0"/>
              </a:rPr>
              <a:t>Paul had to clear up this misunderstanding because those in Corinth, susceptible to misinterpreting his words, might have mistaken his concession as the rule to be followed. </a:t>
            </a:r>
          </a:p>
        </p:txBody>
      </p:sp>
    </p:spTree>
    <p:extLst>
      <p:ext uri="{BB962C8B-B14F-4D97-AF65-F5344CB8AC3E}">
        <p14:creationId xmlns:p14="http://schemas.microsoft.com/office/powerpoint/2010/main" xmlns="" val="16042074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3059" y="1197535"/>
            <a:ext cx="8328212" cy="3293209"/>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a:effectLst>
                  <a:outerShdw blurRad="38100" dist="38100" dir="2700000" algn="tl">
                    <a:srgbClr val="000000">
                      <a:alpha val="43137"/>
                    </a:srgbClr>
                  </a:outerShdw>
                </a:effectLst>
                <a:latin typeface="Georgia" panose="02040502050405020303" pitchFamily="18" charset="0"/>
              </a:rPr>
              <a:t>7</a:t>
            </a:r>
            <a:r>
              <a:rPr lang="en-US" sz="2800" b="1" i="1" baseline="30000" dirty="0">
                <a:latin typeface="Georgia" panose="02040502050405020303" pitchFamily="18" charset="0"/>
              </a:rPr>
              <a:t> </a:t>
            </a:r>
            <a:r>
              <a:rPr lang="en-US" sz="2800" i="1" dirty="0">
                <a:latin typeface="Georgia" panose="02040502050405020303" pitchFamily="18" charset="0"/>
              </a:rPr>
              <a:t>For I wish that all men were even as I myself.  But each one has his own gift from God, one in this manner and another in that.  </a:t>
            </a:r>
            <a:r>
              <a:rPr lang="en-US" sz="2800" b="1" i="1" baseline="30000" dirty="0">
                <a:effectLst>
                  <a:outerShdw blurRad="38100" dist="38100" dir="2700000" algn="tl">
                    <a:srgbClr val="000000">
                      <a:alpha val="43137"/>
                    </a:srgbClr>
                  </a:outerShdw>
                </a:effectLst>
                <a:latin typeface="Georgia" panose="02040502050405020303" pitchFamily="18" charset="0"/>
              </a:rPr>
              <a:t>8</a:t>
            </a:r>
            <a:r>
              <a:rPr lang="en-US" sz="2800" b="1" i="1" baseline="30000" dirty="0">
                <a:latin typeface="Georgia" panose="02040502050405020303" pitchFamily="18" charset="0"/>
              </a:rPr>
              <a:t> </a:t>
            </a:r>
            <a:r>
              <a:rPr lang="en-US" sz="2800" i="1" dirty="0">
                <a:latin typeface="Georgia" panose="02040502050405020303" pitchFamily="18" charset="0"/>
              </a:rPr>
              <a:t>But I say to the unmarried and to the widows: It is good for them if they remain even as I am; </a:t>
            </a:r>
            <a:r>
              <a:rPr lang="en-US" sz="2800" b="1" i="1" baseline="30000" dirty="0">
                <a:effectLst>
                  <a:outerShdw blurRad="38100" dist="38100" dir="2700000" algn="tl">
                    <a:srgbClr val="000000">
                      <a:alpha val="43137"/>
                    </a:srgbClr>
                  </a:outerShdw>
                </a:effectLst>
                <a:latin typeface="Georgia" panose="02040502050405020303" pitchFamily="18" charset="0"/>
              </a:rPr>
              <a:t>9</a:t>
            </a:r>
            <a:r>
              <a:rPr lang="en-US" sz="2800" b="1" i="1" baseline="30000" dirty="0">
                <a:latin typeface="Georgia" panose="02040502050405020303" pitchFamily="18" charset="0"/>
              </a:rPr>
              <a:t> </a:t>
            </a:r>
            <a:r>
              <a:rPr lang="en-US" sz="2800" i="1" dirty="0">
                <a:latin typeface="Georgia" panose="02040502050405020303" pitchFamily="18" charset="0"/>
              </a:rPr>
              <a:t>but if they cannot exercise self-control, let them marry.  For it is better to marry than to burn with passion</a:t>
            </a:r>
            <a:r>
              <a:rPr lang="en-US" sz="2800" i="1" dirty="0" smtClean="0">
                <a:latin typeface="Georgia" panose="02040502050405020303" pitchFamily="18" charset="0"/>
              </a:rPr>
              <a:t>. </a:t>
            </a:r>
            <a:endParaRPr lang="en-US" sz="2800" i="1" dirty="0">
              <a:latin typeface="Georgia" panose="02040502050405020303"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7:7-9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2257542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1" y="101640"/>
            <a:ext cx="8762999"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7:7-9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1" y="1142999"/>
            <a:ext cx="86868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ea typeface="Cambria" panose="02040503050406030204" pitchFamily="18" charset="0"/>
              </a:rPr>
              <a:t>Paul returns to the question of whether singleness or marriage is preferable for any given individual.  He admits that for the sake of the gospel, he would prefer that all people were single, like him. </a:t>
            </a:r>
            <a:endParaRPr lang="en-US" sz="2400" b="1" dirty="0">
              <a:latin typeface="Cambria"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Swindoll paraphrases what Paul is saying like this: </a:t>
            </a:r>
            <a:r>
              <a:rPr lang="en-US" sz="2400" b="1" i="1" dirty="0" smtClean="0">
                <a:latin typeface="Cambria" panose="02040503050406030204" pitchFamily="18" charset="0"/>
                <a:ea typeface="Cambria" panose="02040503050406030204" pitchFamily="18" charset="0"/>
              </a:rPr>
              <a:t>“If I had my druthers, I would call together a band of men and women who forsook the married life, committed themselves in single-minded devotion to the work of the gospel, and lived in celibate self-control for the rest of their lives.”</a:t>
            </a:r>
          </a:p>
          <a:p>
            <a:pPr indent="457200">
              <a:spcAft>
                <a:spcPts val="1200"/>
              </a:spcAft>
            </a:pPr>
            <a:r>
              <a:rPr lang="en-US" sz="2400" b="1" dirty="0" smtClean="0">
                <a:latin typeface="Cambria" panose="02040503050406030204" pitchFamily="18" charset="0"/>
                <a:ea typeface="Cambria" panose="02040503050406030204" pitchFamily="18" charset="0"/>
              </a:rPr>
              <a:t>While Paul modeled that lifestyle, he realized that not all men and women are like him.  Not all have the same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gift from God</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Some are gifted with being single, other with being married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7:7</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38161294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1" y="101640"/>
            <a:ext cx="8762999"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7:7-9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1" y="1142999"/>
            <a:ext cx="8686800"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ea typeface="Cambria" panose="02040503050406030204" pitchFamily="18" charset="0"/>
              </a:rPr>
              <a:t>So for those who find themselves in an unmarried state, Paul offers some timely advice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7:8</a:t>
            </a:r>
            <a:r>
              <a:rPr lang="en-US" sz="2400" b="1" dirty="0" smtClean="0">
                <a:latin typeface="Cambria" pitchFamily="18" charset="0"/>
                <a:ea typeface="Cambria" panose="02040503050406030204" pitchFamily="18" charset="0"/>
              </a:rPr>
              <a:t>).  Paul’s advice in these few verses applies to both the </a:t>
            </a:r>
            <a:r>
              <a:rPr lang="en-US" sz="2400" b="1" i="1" dirty="0" smtClean="0">
                <a:latin typeface="Cambria" pitchFamily="18" charset="0"/>
                <a:ea typeface="Cambria" panose="02040503050406030204" pitchFamily="18" charset="0"/>
              </a:rPr>
              <a:t>“never-married”</a:t>
            </a:r>
            <a:r>
              <a:rPr lang="en-US" sz="2400" b="1" dirty="0" smtClean="0">
                <a:latin typeface="Cambria" pitchFamily="18" charset="0"/>
                <a:ea typeface="Cambria" panose="02040503050406030204" pitchFamily="18" charset="0"/>
              </a:rPr>
              <a:t> and the </a:t>
            </a:r>
            <a:r>
              <a:rPr lang="en-US" sz="2400" b="1" i="1" dirty="0" smtClean="0">
                <a:latin typeface="Cambria" pitchFamily="18" charset="0"/>
                <a:ea typeface="Cambria" panose="02040503050406030204" pitchFamily="18" charset="0"/>
              </a:rPr>
              <a:t>“formally-married,”</a:t>
            </a:r>
            <a:r>
              <a:rPr lang="en-US" sz="2400" b="1" dirty="0" smtClean="0">
                <a:latin typeface="Cambria" pitchFamily="18" charset="0"/>
                <a:ea typeface="Cambria" panose="02040503050406030204" pitchFamily="18" charset="0"/>
              </a:rPr>
              <a:t> anybody not currently in a permanent marriage relationship. </a:t>
            </a:r>
          </a:p>
          <a:p>
            <a:pPr indent="457200">
              <a:spcAft>
                <a:spcPts val="1200"/>
              </a:spcAft>
            </a:pPr>
            <a:r>
              <a:rPr lang="en-US" sz="2400" b="1" dirty="0" smtClean="0">
                <a:latin typeface="Cambria" pitchFamily="18" charset="0"/>
                <a:ea typeface="Cambria" panose="02040503050406030204" pitchFamily="18" charset="0"/>
              </a:rPr>
              <a:t>He encourages those in this situation of singleness to remain single, just as he has chosen to remain single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7:8</a:t>
            </a:r>
            <a:r>
              <a:rPr lang="en-US" sz="2400" b="1" dirty="0" smtClean="0">
                <a:latin typeface="Cambria" pitchFamily="18" charset="0"/>
                <a:ea typeface="Cambria" panose="02040503050406030204" pitchFamily="18" charset="0"/>
              </a:rPr>
              <a:t>). </a:t>
            </a:r>
            <a:endParaRPr lang="en-US" sz="1000" b="1" dirty="0" smtClean="0">
              <a:latin typeface="Cambria" pitchFamily="18" charset="0"/>
              <a:ea typeface="Cambria" panose="02040503050406030204" pitchFamily="18" charset="0"/>
            </a:endParaRPr>
          </a:p>
          <a:p>
            <a:pPr indent="457200">
              <a:spcAft>
                <a:spcPts val="1200"/>
              </a:spcAft>
            </a:pPr>
            <a:r>
              <a:rPr lang="en-US" sz="2400" b="1" dirty="0" smtClean="0">
                <a:latin typeface="Cambria" pitchFamily="18" charset="0"/>
                <a:ea typeface="Cambria" panose="02040503050406030204" pitchFamily="18" charset="0"/>
              </a:rPr>
              <a:t>While the single life may be preferable for the sake of an undistracted life of devotion to the service of the Lord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7:32-35</a:t>
            </a:r>
            <a:r>
              <a:rPr lang="en-US" sz="2400" b="1" dirty="0" smtClean="0">
                <a:latin typeface="Cambria" pitchFamily="18" charset="0"/>
                <a:ea typeface="Cambria" panose="02040503050406030204" pitchFamily="18" charset="0"/>
              </a:rPr>
              <a:t>), Paul understands that not all unmarried people have the gift of celibacy. </a:t>
            </a:r>
          </a:p>
          <a:p>
            <a:pPr indent="457200">
              <a:spcAft>
                <a:spcPts val="1200"/>
              </a:spcAft>
            </a:pPr>
            <a:r>
              <a:rPr lang="en-US" sz="2400" b="1" dirty="0" smtClean="0">
                <a:latin typeface="Cambria" pitchFamily="18" charset="0"/>
                <a:ea typeface="Cambria" panose="02040503050406030204" pitchFamily="18" charset="0"/>
              </a:rPr>
              <a:t>So, for those singles who would be distracted by a passion for sexual intimacy, Paul says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it is better to marry</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7:9</a:t>
            </a:r>
            <a:r>
              <a:rPr lang="en-US" sz="2400" b="1" dirty="0" smtClean="0">
                <a:latin typeface="Cambria" pitchFamily="18" charset="0"/>
                <a:ea typeface="Cambria" panose="02040503050406030204" pitchFamily="18" charset="0"/>
              </a:rPr>
              <a:t>). </a:t>
            </a:r>
            <a:endParaRPr lang="en-US" sz="2400" b="1" dirty="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16223179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1197535"/>
            <a:ext cx="8686800" cy="5470728"/>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250" b="1" i="1" baseline="30000" dirty="0" smtClean="0">
                <a:effectLst>
                  <a:outerShdw blurRad="38100" dist="38100" dir="2700000" algn="tl">
                    <a:srgbClr val="000000">
                      <a:alpha val="43137"/>
                    </a:srgbClr>
                  </a:outerShdw>
                </a:effectLst>
                <a:latin typeface="Georgia" panose="02040502050405020303" pitchFamily="18" charset="0"/>
              </a:rPr>
              <a:t>10</a:t>
            </a:r>
            <a:r>
              <a:rPr lang="en-US" sz="2250" i="1" dirty="0" smtClean="0">
                <a:latin typeface="Georgia" panose="02040502050405020303" pitchFamily="18" charset="0"/>
              </a:rPr>
              <a:t>Now </a:t>
            </a:r>
            <a:r>
              <a:rPr lang="en-US" sz="2250" i="1" dirty="0">
                <a:latin typeface="Georgia" panose="02040502050405020303" pitchFamily="18" charset="0"/>
              </a:rPr>
              <a:t>to the married I command, yet not I but the Lord: A wife </a:t>
            </a:r>
            <a:r>
              <a:rPr lang="en-US" sz="2250" i="1" dirty="0" smtClean="0">
                <a:latin typeface="Georgia" panose="02040502050405020303" pitchFamily="18" charset="0"/>
              </a:rPr>
              <a:t>is not </a:t>
            </a:r>
            <a:r>
              <a:rPr lang="en-US" sz="2250" i="1" dirty="0">
                <a:latin typeface="Georgia" panose="02040502050405020303" pitchFamily="18" charset="0"/>
              </a:rPr>
              <a:t>to depart </a:t>
            </a:r>
            <a:r>
              <a:rPr lang="en-US" sz="2250" i="1" dirty="0" smtClean="0">
                <a:latin typeface="Georgia" panose="02040502050405020303" pitchFamily="18" charset="0"/>
              </a:rPr>
              <a:t>from</a:t>
            </a:r>
            <a:r>
              <a:rPr lang="en-US" sz="2250" i="1" dirty="0">
                <a:latin typeface="Georgia" panose="02040502050405020303" pitchFamily="18" charset="0"/>
              </a:rPr>
              <a:t> her husband. </a:t>
            </a:r>
            <a:r>
              <a:rPr lang="en-US" sz="2250" b="1" i="1" baseline="30000" dirty="0" smtClean="0">
                <a:effectLst>
                  <a:outerShdw blurRad="38100" dist="38100" dir="2700000" algn="tl">
                    <a:srgbClr val="000000">
                      <a:alpha val="43137"/>
                    </a:srgbClr>
                  </a:outerShdw>
                </a:effectLst>
                <a:latin typeface="Georgia" panose="02040502050405020303" pitchFamily="18" charset="0"/>
              </a:rPr>
              <a:t>11</a:t>
            </a:r>
            <a:r>
              <a:rPr lang="en-US" sz="2250" i="1" dirty="0" smtClean="0">
                <a:latin typeface="Georgia" panose="02040502050405020303" pitchFamily="18" charset="0"/>
              </a:rPr>
              <a:t>But </a:t>
            </a:r>
            <a:r>
              <a:rPr lang="en-US" sz="2250" i="1" dirty="0">
                <a:latin typeface="Georgia" panose="02040502050405020303" pitchFamily="18" charset="0"/>
              </a:rPr>
              <a:t>even if she does depart, let her remain unmarried or be reconciled to her husband.  And a husband is not to divorce his wife. </a:t>
            </a:r>
            <a:r>
              <a:rPr lang="en-US" sz="2250" b="1" i="1" baseline="30000" dirty="0" smtClean="0">
                <a:effectLst>
                  <a:outerShdw blurRad="38100" dist="38100" dir="2700000" algn="tl">
                    <a:srgbClr val="000000">
                      <a:alpha val="43137"/>
                    </a:srgbClr>
                  </a:outerShdw>
                </a:effectLst>
                <a:latin typeface="Georgia" panose="02040502050405020303" pitchFamily="18" charset="0"/>
              </a:rPr>
              <a:t>12</a:t>
            </a:r>
            <a:r>
              <a:rPr lang="en-US" sz="2250" i="1" dirty="0" smtClean="0">
                <a:latin typeface="Georgia" panose="02040502050405020303" pitchFamily="18" charset="0"/>
              </a:rPr>
              <a:t>But </a:t>
            </a:r>
            <a:r>
              <a:rPr lang="en-US" sz="2250" i="1" dirty="0">
                <a:latin typeface="Georgia" panose="02040502050405020303" pitchFamily="18" charset="0"/>
              </a:rPr>
              <a:t>to the rest I, not the Lord, say: If any brother has a wife who does not believe, and she is willing to live with him, let him not divorce her.  </a:t>
            </a:r>
            <a:r>
              <a:rPr lang="en-US" sz="2250" b="1" i="1" baseline="30000" dirty="0" smtClean="0">
                <a:effectLst>
                  <a:outerShdw blurRad="38100" dist="38100" dir="2700000" algn="tl">
                    <a:srgbClr val="000000">
                      <a:alpha val="43137"/>
                    </a:srgbClr>
                  </a:outerShdw>
                </a:effectLst>
                <a:latin typeface="Georgia" panose="02040502050405020303" pitchFamily="18" charset="0"/>
              </a:rPr>
              <a:t>13</a:t>
            </a:r>
            <a:r>
              <a:rPr lang="en-US" sz="2250" i="1" dirty="0" smtClean="0">
                <a:latin typeface="Georgia" panose="02040502050405020303" pitchFamily="18" charset="0"/>
              </a:rPr>
              <a:t>And </a:t>
            </a:r>
            <a:r>
              <a:rPr lang="en-US" sz="2250" i="1" dirty="0">
                <a:latin typeface="Georgia" panose="02040502050405020303" pitchFamily="18" charset="0"/>
              </a:rPr>
              <a:t>a woman who has a husband who does not believe, if he is willing to live with her, let her not divorce him.  </a:t>
            </a:r>
            <a:r>
              <a:rPr lang="en-US" sz="2250" b="1" i="1" baseline="30000" dirty="0" smtClean="0">
                <a:effectLst>
                  <a:outerShdw blurRad="38100" dist="38100" dir="2700000" algn="tl">
                    <a:srgbClr val="000000">
                      <a:alpha val="43137"/>
                    </a:srgbClr>
                  </a:outerShdw>
                </a:effectLst>
                <a:latin typeface="Georgia" panose="02040502050405020303" pitchFamily="18" charset="0"/>
              </a:rPr>
              <a:t>14</a:t>
            </a:r>
            <a:r>
              <a:rPr lang="en-US" sz="2250" i="1" dirty="0" smtClean="0">
                <a:latin typeface="Georgia" panose="02040502050405020303" pitchFamily="18" charset="0"/>
              </a:rPr>
              <a:t>For </a:t>
            </a:r>
            <a:r>
              <a:rPr lang="en-US" sz="2250" i="1" dirty="0">
                <a:latin typeface="Georgia" panose="02040502050405020303" pitchFamily="18" charset="0"/>
              </a:rPr>
              <a:t>the unbelieving husband is sanctified by the wife, and the </a:t>
            </a:r>
            <a:r>
              <a:rPr lang="en-US" sz="2250" i="1" dirty="0" smtClean="0">
                <a:latin typeface="Georgia" panose="02040502050405020303" pitchFamily="18" charset="0"/>
              </a:rPr>
              <a:t>unbelieving </a:t>
            </a:r>
            <a:r>
              <a:rPr lang="en-US" sz="2250" i="1" dirty="0">
                <a:latin typeface="Georgia" panose="02040502050405020303" pitchFamily="18" charset="0"/>
              </a:rPr>
              <a:t>wife is sanctified by the husband; </a:t>
            </a:r>
            <a:r>
              <a:rPr lang="en-US" sz="2250" i="1" dirty="0" smtClean="0">
                <a:latin typeface="Georgia" panose="02040502050405020303" pitchFamily="18" charset="0"/>
              </a:rPr>
              <a:t>otherwise, your children would be unclean, but now they are holy.  </a:t>
            </a:r>
            <a:r>
              <a:rPr lang="en-US" sz="2250" b="1" i="1" baseline="30000" dirty="0" smtClean="0">
                <a:effectLst>
                  <a:outerShdw blurRad="38100" dist="38100" dir="2700000" algn="tl">
                    <a:srgbClr val="000000">
                      <a:alpha val="43137"/>
                    </a:srgbClr>
                  </a:outerShdw>
                </a:effectLst>
                <a:latin typeface="Georgia" panose="02040502050405020303" pitchFamily="18" charset="0"/>
              </a:rPr>
              <a:t>15</a:t>
            </a:r>
            <a:r>
              <a:rPr lang="en-US" sz="2250" i="1" dirty="0" smtClean="0">
                <a:latin typeface="Georgia" panose="02040502050405020303" pitchFamily="18" charset="0"/>
              </a:rPr>
              <a:t>But if the unbeliever departs</a:t>
            </a:r>
            <a:r>
              <a:rPr lang="en-US" sz="2250" i="1" dirty="0">
                <a:latin typeface="Georgia" panose="02040502050405020303" pitchFamily="18" charset="0"/>
              </a:rPr>
              <a:t>, let him depart; a brother </a:t>
            </a:r>
            <a:r>
              <a:rPr lang="en-US" sz="2250" i="1" dirty="0" smtClean="0">
                <a:latin typeface="Georgia" panose="02040502050405020303" pitchFamily="18" charset="0"/>
              </a:rPr>
              <a:t>or a sister is not under bondage in such cases.  But God has called us</a:t>
            </a:r>
            <a:r>
              <a:rPr lang="en-US" sz="2250" i="1" dirty="0">
                <a:latin typeface="Georgia" panose="02040502050405020303" pitchFamily="18" charset="0"/>
              </a:rPr>
              <a:t> to peace.  </a:t>
            </a:r>
            <a:r>
              <a:rPr lang="en-US" sz="2250" b="1" i="1" baseline="30000" dirty="0" smtClean="0">
                <a:effectLst>
                  <a:outerShdw blurRad="38100" dist="38100" dir="2700000" algn="tl">
                    <a:srgbClr val="000000">
                      <a:alpha val="43137"/>
                    </a:srgbClr>
                  </a:outerShdw>
                </a:effectLst>
                <a:latin typeface="Georgia" panose="02040502050405020303" pitchFamily="18" charset="0"/>
              </a:rPr>
              <a:t>16</a:t>
            </a:r>
            <a:r>
              <a:rPr lang="en-US" sz="2250" i="1" dirty="0" smtClean="0">
                <a:latin typeface="Georgia" panose="02040502050405020303" pitchFamily="18" charset="0"/>
              </a:rPr>
              <a:t>For </a:t>
            </a:r>
            <a:r>
              <a:rPr lang="en-US" sz="2250" i="1" dirty="0">
                <a:latin typeface="Georgia" panose="02040502050405020303" pitchFamily="18" charset="0"/>
              </a:rPr>
              <a:t>how do you know, O wife, whether you will save your husband?  Or how do you know, O husband, whether you will save your wife?</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7:10-16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4260618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1" y="101640"/>
            <a:ext cx="8762999"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7:10-16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1" y="1143000"/>
            <a:ext cx="8686800" cy="4616648"/>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itchFamily="18" charset="0"/>
                <a:ea typeface="Cambria" panose="02040503050406030204" pitchFamily="18" charset="0"/>
              </a:rPr>
              <a:t>Paul’s previous instructions addressed the homes of the unmarried, divorced, and widowed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 . .  </a:t>
            </a:r>
          </a:p>
          <a:p>
            <a:pPr indent="457200">
              <a:spcAft>
                <a:spcPts val="1200"/>
              </a:spcAft>
              <a:tabLst>
                <a:tab pos="457200" algn="l"/>
              </a:tabLst>
            </a:pPr>
            <a:r>
              <a:rPr lang="en-US" sz="2400" b="1" dirty="0" smtClean="0">
                <a:latin typeface="Cambria" pitchFamily="18" charset="0"/>
                <a:ea typeface="Cambria" panose="02040503050406030204" pitchFamily="18" charset="0"/>
              </a:rPr>
              <a:t>Now, </a:t>
            </a:r>
            <a:r>
              <a:rPr lang="en-US" sz="2400" b="1" dirty="0">
                <a:latin typeface="Cambria" pitchFamily="18" charset="0"/>
                <a:ea typeface="Cambria" panose="02040503050406030204" pitchFamily="18" charset="0"/>
              </a:rPr>
              <a:t>Paul </a:t>
            </a:r>
            <a:r>
              <a:rPr lang="en-US" sz="2400" b="1" dirty="0" smtClean="0">
                <a:latin typeface="Cambria" pitchFamily="18" charset="0"/>
                <a:ea typeface="Cambria" panose="02040503050406030204" pitchFamily="18" charset="0"/>
              </a:rPr>
              <a:t>turns from </a:t>
            </a:r>
            <a:r>
              <a:rPr lang="en-US" sz="2400" b="1" dirty="0">
                <a:latin typeface="Cambria" pitchFamily="18" charset="0"/>
                <a:ea typeface="Cambria" panose="02040503050406030204" pitchFamily="18" charset="0"/>
              </a:rPr>
              <a:t>the unmarried to the married, </a:t>
            </a:r>
            <a:r>
              <a:rPr lang="en-US" sz="2400" b="1" dirty="0" smtClean="0">
                <a:latin typeface="Cambria" pitchFamily="18" charset="0"/>
                <a:ea typeface="Cambria" panose="02040503050406030204" pitchFamily="18" charset="0"/>
              </a:rPr>
              <a:t>applying </a:t>
            </a:r>
            <a:r>
              <a:rPr lang="en-US" sz="2400" b="1" dirty="0">
                <a:latin typeface="Cambria" pitchFamily="18" charset="0"/>
                <a:ea typeface="Cambria" panose="02040503050406030204" pitchFamily="18" charset="0"/>
              </a:rPr>
              <a:t>his apostolic wisdom to the fragile and some time fractured homes of the unhappily </a:t>
            </a:r>
            <a:r>
              <a:rPr lang="en-US" sz="2400" b="1" dirty="0" smtClean="0">
                <a:latin typeface="Cambria" pitchFamily="18" charset="0"/>
                <a:ea typeface="Cambria" panose="02040503050406030204" pitchFamily="18" charset="0"/>
              </a:rPr>
              <a:t>married and offers </a:t>
            </a:r>
            <a:r>
              <a:rPr lang="en-US" sz="2400" b="1" dirty="0">
                <a:latin typeface="Cambria" pitchFamily="18" charset="0"/>
                <a:ea typeface="Cambria" panose="02040503050406030204" pitchFamily="18" charset="0"/>
              </a:rPr>
              <a:t>some vital advice concerning divorce and remarriage. </a:t>
            </a:r>
            <a:endParaRPr lang="en-US" sz="2400" b="1" dirty="0" smtClean="0">
              <a:latin typeface="Cambria" pitchFamily="18" charset="0"/>
              <a:ea typeface="Cambria" panose="02040503050406030204" pitchFamily="18" charset="0"/>
            </a:endParaRPr>
          </a:p>
          <a:p>
            <a:pPr indent="457200">
              <a:spcAft>
                <a:spcPts val="1200"/>
              </a:spcAft>
            </a:pPr>
            <a:r>
              <a:rPr lang="en-US" sz="2400" b="1" dirty="0" smtClean="0">
                <a:latin typeface="Cambria" pitchFamily="18" charset="0"/>
                <a:ea typeface="Cambria" panose="02040503050406030204" pitchFamily="18" charset="0"/>
              </a:rPr>
              <a:t>Up </a:t>
            </a:r>
            <a:r>
              <a:rPr lang="en-US" sz="2400" b="1" dirty="0">
                <a:latin typeface="Cambria" pitchFamily="18" charset="0"/>
                <a:ea typeface="Cambria" panose="02040503050406030204" pitchFamily="18" charset="0"/>
              </a:rPr>
              <a:t>front, </a:t>
            </a:r>
            <a:r>
              <a:rPr lang="en-US" sz="2400" b="1" dirty="0" smtClean="0">
                <a:latin typeface="Cambria" pitchFamily="18" charset="0"/>
                <a:ea typeface="Cambria" panose="02040503050406030204" pitchFamily="18" charset="0"/>
              </a:rPr>
              <a:t>Paul states the Lord’s ideal for marriage: </a:t>
            </a:r>
            <a:r>
              <a:rPr lang="en-US" sz="2400" b="1" i="1" dirty="0" smtClean="0">
                <a:latin typeface="Cambria" pitchFamily="18" charset="0"/>
                <a:ea typeface="Cambria" panose="02040503050406030204" pitchFamily="18" charset="0"/>
              </a:rPr>
              <a:t>“That the wife should not leave her husband . . . and that the husband should not divorce his wife”</a:t>
            </a:r>
            <a:r>
              <a:rPr lang="en-US" sz="2400" b="1" dirty="0" smtClean="0">
                <a:latin typeface="Cambria"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7:10-11</a:t>
            </a:r>
            <a:r>
              <a:rPr lang="en-US" sz="2400" b="1" dirty="0" smtClean="0">
                <a:latin typeface="Cambria" pitchFamily="18" charset="0"/>
                <a:ea typeface="Cambria" panose="02040503050406030204" pitchFamily="18" charset="0"/>
              </a:rPr>
              <a:t>). </a:t>
            </a:r>
          </a:p>
          <a:p>
            <a:pPr indent="457200">
              <a:spcAft>
                <a:spcPts val="1200"/>
              </a:spcAft>
            </a:pPr>
            <a:r>
              <a:rPr lang="en-US" sz="2400" b="1" dirty="0" smtClean="0">
                <a:latin typeface="Cambria" pitchFamily="18" charset="0"/>
                <a:ea typeface="Cambria" panose="02040503050406030204" pitchFamily="18" charset="0"/>
              </a:rPr>
              <a:t>Here he also reminds us that this teaching is not his own, but a reiteration of Jesus’ teaching on the subject of divorce. </a:t>
            </a:r>
          </a:p>
        </p:txBody>
      </p:sp>
    </p:spTree>
    <p:extLst>
      <p:ext uri="{BB962C8B-B14F-4D97-AF65-F5344CB8AC3E}">
        <p14:creationId xmlns:p14="http://schemas.microsoft.com/office/powerpoint/2010/main" xmlns="" val="39930954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1" y="101640"/>
            <a:ext cx="8762999"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7:10-16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066801"/>
            <a:ext cx="8763000" cy="5724644"/>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itchFamily="18" charset="0"/>
                <a:ea typeface="Cambria" panose="02040503050406030204" pitchFamily="18" charset="0"/>
              </a:rPr>
              <a:t>Jesus teaching on this matter in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Matthew 5:32</a:t>
            </a:r>
            <a:r>
              <a:rPr lang="en-US" sz="2400" b="1" dirty="0" smtClean="0">
                <a:latin typeface="Cambria" pitchFamily="18" charset="0"/>
                <a:ea typeface="Cambria" panose="02040503050406030204" pitchFamily="18" charset="0"/>
              </a:rPr>
              <a:t>, says … </a:t>
            </a:r>
            <a:r>
              <a:rPr lang="en-US" sz="2400" b="1" i="1" dirty="0" smtClean="0">
                <a:latin typeface="Cambria" pitchFamily="18" charset="0"/>
                <a:ea typeface="Cambria" panose="02040503050406030204" pitchFamily="18" charset="0"/>
              </a:rPr>
              <a:t>“Everyone who divorces his wife, except for the reason of “</a:t>
            </a:r>
            <a:r>
              <a:rPr lang="en-US" sz="2400" b="1" i="1" dirty="0" err="1" smtClean="0">
                <a:latin typeface="Cambria" pitchFamily="18" charset="0"/>
                <a:ea typeface="Cambria" panose="02040503050406030204" pitchFamily="18" charset="0"/>
              </a:rPr>
              <a:t>unchastity</a:t>
            </a:r>
            <a:r>
              <a:rPr lang="en-US" sz="2400" b="1" i="1" dirty="0" smtClean="0">
                <a:latin typeface="Cambria" pitchFamily="18" charset="0"/>
                <a:ea typeface="Cambria" panose="02040503050406030204" pitchFamily="18" charset="0"/>
              </a:rPr>
              <a:t>,” makes her commit adultery; and whoever marries a divorced woman commits adultery.” </a:t>
            </a:r>
          </a:p>
          <a:p>
            <a:pPr indent="457200">
              <a:spcAft>
                <a:spcPts val="1200"/>
              </a:spcAft>
              <a:tabLst>
                <a:tab pos="457200" algn="l"/>
              </a:tabLst>
            </a:pPr>
            <a:r>
              <a:rPr lang="en-US" sz="2400" b="1" dirty="0" smtClean="0">
                <a:latin typeface="Cambria" pitchFamily="18" charset="0"/>
                <a:ea typeface="Cambria" panose="02040503050406030204" pitchFamily="18" charset="0"/>
              </a:rPr>
              <a:t>Then, in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Matthew 19:8-9</a:t>
            </a:r>
            <a:r>
              <a:rPr lang="en-US" sz="2400" b="1" dirty="0" smtClean="0">
                <a:latin typeface="Cambria" pitchFamily="18" charset="0"/>
                <a:ea typeface="Cambria" panose="02040503050406030204" pitchFamily="18" charset="0"/>
              </a:rPr>
              <a:t>, Jesus farther states, </a:t>
            </a:r>
            <a:r>
              <a:rPr lang="en-US" sz="2400" b="1" i="1" dirty="0" smtClean="0">
                <a:latin typeface="Cambria" pitchFamily="18" charset="0"/>
                <a:ea typeface="Cambria" panose="02040503050406030204" pitchFamily="18" charset="0"/>
              </a:rPr>
              <a:t>“Because of your hardness of heart Moses permitted you to divorce your wives; but from the beginning it has not been this way.  And I say to you, whoever divorces his wife, except for immorality, and marries another woman commits adultery.”</a:t>
            </a:r>
            <a:r>
              <a:rPr lang="en-US" sz="2400" b="1" dirty="0" smtClean="0">
                <a:latin typeface="Cambria" pitchFamily="18" charset="0"/>
                <a:ea typeface="Cambria" panose="02040503050406030204" pitchFamily="18" charset="0"/>
              </a:rPr>
              <a:t>  </a:t>
            </a:r>
          </a:p>
          <a:p>
            <a:pPr indent="457200">
              <a:spcAft>
                <a:spcPts val="1200"/>
              </a:spcAft>
            </a:pPr>
            <a:r>
              <a:rPr lang="en-US" sz="2400" b="1" dirty="0" smtClean="0">
                <a:latin typeface="Cambria" pitchFamily="18" charset="0"/>
                <a:ea typeface="Cambria" panose="02040503050406030204" pitchFamily="18" charset="0"/>
              </a:rPr>
              <a:t>By referring to Jesus’ teachings, Paul reaffirms the basic biblical principle for marriage: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permanency</a:t>
            </a:r>
            <a:r>
              <a:rPr lang="en-US" sz="2400" b="1" dirty="0" smtClean="0">
                <a:latin typeface="Cambria" pitchFamily="18" charset="0"/>
                <a:ea typeface="Cambria" panose="02040503050406030204" pitchFamily="18" charset="0"/>
              </a:rPr>
              <a:t>. </a:t>
            </a:r>
          </a:p>
          <a:p>
            <a:pPr indent="457200">
              <a:spcAft>
                <a:spcPts val="1200"/>
              </a:spcAft>
            </a:pPr>
            <a:r>
              <a:rPr lang="en-US" sz="2400" b="1" dirty="0" smtClean="0">
                <a:latin typeface="Cambria" pitchFamily="18" charset="0"/>
                <a:ea typeface="Cambria" panose="02040503050406030204" pitchFamily="18" charset="0"/>
              </a:rPr>
              <a:t>Mates are to cleave to each other, bond together, become one flesh, and build a strong home upon the solid and sure foundation of a stable marriage. </a:t>
            </a:r>
          </a:p>
        </p:txBody>
      </p:sp>
    </p:spTree>
    <p:extLst>
      <p:ext uri="{BB962C8B-B14F-4D97-AF65-F5344CB8AC3E}">
        <p14:creationId xmlns:p14="http://schemas.microsoft.com/office/powerpoint/2010/main" xmlns="" val="21297450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1" y="101640"/>
            <a:ext cx="8762999"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7:10-16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066799"/>
            <a:ext cx="8763000" cy="5724644"/>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itchFamily="18" charset="0"/>
                <a:ea typeface="Cambria" panose="02040503050406030204" pitchFamily="18" charset="0"/>
              </a:rPr>
              <a:t>Christian couples should not give in to the destruction of divorce, but should do everything in their power to nurture and build their marriage on the ideal of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permanency</a:t>
            </a:r>
            <a:r>
              <a:rPr lang="en-US" sz="2400" b="1" dirty="0" smtClean="0">
                <a:latin typeface="Cambria" pitchFamily="18" charset="0"/>
                <a:ea typeface="Cambria" panose="02040503050406030204" pitchFamily="18" charset="0"/>
              </a:rPr>
              <a:t>.  </a:t>
            </a:r>
          </a:p>
          <a:p>
            <a:pPr indent="457200">
              <a:spcAft>
                <a:spcPts val="1200"/>
              </a:spcAft>
              <a:tabLst>
                <a:tab pos="457200" algn="l"/>
              </a:tabLst>
            </a:pPr>
            <a:r>
              <a:rPr lang="en-US" sz="2400" b="1" dirty="0" smtClean="0">
                <a:latin typeface="Cambria" pitchFamily="18" charset="0"/>
                <a:ea typeface="Cambria" panose="02040503050406030204" pitchFamily="18" charset="0"/>
              </a:rPr>
              <a:t>Without denying that marriage should be a lifelong commitment, Paul acknowledges the reality that even the healthiest marriages have been tainted by the effects of sin, making the ideal of </a:t>
            </a:r>
            <a:r>
              <a:rPr lang="en-US" sz="2400" b="1" u="sng" dirty="0" smtClean="0">
                <a:effectLst>
                  <a:outerShdw blurRad="38100" dist="38100" dir="2700000" algn="tl">
                    <a:srgbClr val="000000">
                      <a:alpha val="43137"/>
                    </a:srgbClr>
                  </a:outerShdw>
                </a:effectLst>
                <a:latin typeface="Cambria" pitchFamily="18" charset="0"/>
                <a:ea typeface="Cambria" panose="02040503050406030204" pitchFamily="18" charset="0"/>
              </a:rPr>
              <a:t>permanency</a:t>
            </a:r>
            <a:r>
              <a:rPr lang="en-US" sz="2400" b="1" dirty="0" smtClean="0">
                <a:latin typeface="Cambria" pitchFamily="18" charset="0"/>
                <a:ea typeface="Cambria" panose="02040503050406030204" pitchFamily="18" charset="0"/>
              </a:rPr>
              <a:t> a challenging task. </a:t>
            </a:r>
          </a:p>
          <a:p>
            <a:pPr indent="457200">
              <a:spcAft>
                <a:spcPts val="1200"/>
              </a:spcAft>
            </a:pPr>
            <a:r>
              <a:rPr lang="en-US" sz="2400" b="1" dirty="0" smtClean="0">
                <a:latin typeface="Cambria" pitchFamily="18" charset="0"/>
                <a:ea typeface="Cambria" panose="02040503050406030204" pitchFamily="18" charset="0"/>
              </a:rPr>
              <a:t>Some marriages become so twisted by sin that the ideal is not always upheld.  Paul faces this reality by giving practical guidelines for handling dysfunctional marriages God’s way. </a:t>
            </a:r>
          </a:p>
          <a:p>
            <a:pPr indent="457200">
              <a:spcAft>
                <a:spcPts val="1200"/>
              </a:spcAft>
            </a:pPr>
            <a:r>
              <a:rPr lang="en-US" sz="2400" b="1" dirty="0" smtClean="0">
                <a:latin typeface="Cambria" pitchFamily="18" charset="0"/>
                <a:ea typeface="Cambria" panose="02040503050406030204" pitchFamily="18" charset="0"/>
              </a:rPr>
              <a:t>For Christians whose marital bonds have been severed by the sharp edge of sin or selfishness, Paul </a:t>
            </a:r>
            <a:r>
              <a:rPr lang="en-US" sz="2400" b="1" i="1" dirty="0" smtClean="0">
                <a:latin typeface="Cambria" pitchFamily="18" charset="0"/>
                <a:ea typeface="Cambria" panose="02040503050406030204" pitchFamily="18" charset="0"/>
              </a:rPr>
              <a:t>counsels</a:t>
            </a:r>
            <a:r>
              <a:rPr lang="en-US" sz="2400" b="1" dirty="0" smtClean="0">
                <a:latin typeface="Cambria" pitchFamily="18" charset="0"/>
                <a:ea typeface="Cambria" panose="02040503050406030204" pitchFamily="18" charset="0"/>
              </a:rPr>
              <a:t> that the divorced couple either remain unmarried or be reconciled back to each other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7:11</a:t>
            </a:r>
            <a:r>
              <a:rPr lang="en-US" sz="2400" b="1" dirty="0" smtClean="0">
                <a:latin typeface="Cambria" pitchFamily="18" charset="0"/>
                <a:ea typeface="Cambria" panose="02040503050406030204" pitchFamily="18" charset="0"/>
              </a:rPr>
              <a:t>).</a:t>
            </a:r>
          </a:p>
        </p:txBody>
      </p:sp>
    </p:spTree>
    <p:extLst>
      <p:ext uri="{BB962C8B-B14F-4D97-AF65-F5344CB8AC3E}">
        <p14:creationId xmlns:p14="http://schemas.microsoft.com/office/powerpoint/2010/main" xmlns="" val="11695243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206500"/>
            <a:ext cx="8449236" cy="4955203"/>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Let’s look at a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Broad Overview</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of  this first letter to the Corinthian church:</a:t>
            </a:r>
          </a:p>
          <a:p>
            <a:pPr indent="457200"/>
            <a:endParaRPr lang="en-US" sz="1000" b="1" dirty="0">
              <a:latin typeface="Cambria" panose="02040503050406030204" pitchFamily="18" charset="0"/>
              <a:ea typeface="Cambria" panose="02040503050406030204" pitchFamily="18" charset="0"/>
            </a:endParaRPr>
          </a:p>
          <a:p>
            <a:pPr marL="968375" indent="-457200">
              <a:spcBef>
                <a:spcPts val="600"/>
              </a:spcBef>
              <a:spcAft>
                <a:spcPts val="600"/>
              </a:spcAft>
              <a:buFont typeface="+mj-lt"/>
              <a:buAutoNum type="arabicParenR"/>
            </a:pPr>
            <a:r>
              <a:rPr lang="en-US" sz="2400" b="1" dirty="0" smtClean="0">
                <a:latin typeface="Cambria" panose="02040503050406030204" pitchFamily="18" charset="0"/>
                <a:ea typeface="Cambria" panose="02040503050406030204" pitchFamily="18" charset="0"/>
              </a:rPr>
              <a:t>Opening Greeting and Prayer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1:1-9</a:t>
            </a:r>
            <a:r>
              <a:rPr lang="en-US" sz="2400" b="1" dirty="0" smtClean="0">
                <a:latin typeface="Cambria" panose="02040503050406030204" pitchFamily="18" charset="0"/>
                <a:ea typeface="Cambria" panose="02040503050406030204" pitchFamily="18" charset="0"/>
              </a:rPr>
              <a:t>).</a:t>
            </a:r>
          </a:p>
          <a:p>
            <a:pPr marL="968375" indent="-457200">
              <a:spcBef>
                <a:spcPts val="600"/>
              </a:spcBef>
              <a:spcAft>
                <a:spcPts val="600"/>
              </a:spcAft>
              <a:buFont typeface="+mj-lt"/>
              <a:buAutoNum type="arabicParenR"/>
            </a:pPr>
            <a:r>
              <a:rPr lang="en-US" sz="2400" b="1" dirty="0" smtClean="0">
                <a:latin typeface="Cambria" panose="02040503050406030204" pitchFamily="18" charset="0"/>
                <a:ea typeface="Cambria" panose="02040503050406030204" pitchFamily="18" charset="0"/>
              </a:rPr>
              <a:t>Rebuking Divisions and Folly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1:10 – 3:23</a:t>
            </a:r>
            <a:r>
              <a:rPr lang="en-US" sz="2400" b="1" dirty="0" smtClean="0">
                <a:latin typeface="Cambria" panose="02040503050406030204" pitchFamily="18" charset="0"/>
                <a:ea typeface="Cambria" panose="02040503050406030204" pitchFamily="18" charset="0"/>
              </a:rPr>
              <a:t>).</a:t>
            </a:r>
          </a:p>
          <a:p>
            <a:pPr marL="968375" indent="-457200">
              <a:spcBef>
                <a:spcPts val="600"/>
              </a:spcBef>
              <a:spcAft>
                <a:spcPts val="600"/>
              </a:spcAft>
              <a:buFont typeface="+mj-lt"/>
              <a:buAutoNum type="arabicParenR"/>
            </a:pPr>
            <a:r>
              <a:rPr lang="en-US" sz="2400" b="1" dirty="0" smtClean="0">
                <a:latin typeface="Cambria" panose="02040503050406030204" pitchFamily="18" charset="0"/>
                <a:ea typeface="Cambria" panose="02040503050406030204" pitchFamily="18" charset="0"/>
              </a:rPr>
              <a:t>Correcting Ills and Immorality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 – 6:20</a:t>
            </a:r>
            <a:r>
              <a:rPr lang="en-US" sz="2400" b="1" dirty="0" smtClean="0">
                <a:latin typeface="Cambria" panose="02040503050406030204" pitchFamily="18" charset="0"/>
                <a:ea typeface="Cambria" panose="02040503050406030204" pitchFamily="18" charset="0"/>
              </a:rPr>
              <a:t>).</a:t>
            </a:r>
          </a:p>
          <a:p>
            <a:pPr marL="968375" indent="-457200">
              <a:spcBef>
                <a:spcPts val="600"/>
              </a:spcBef>
              <a:spcAft>
                <a:spcPts val="600"/>
              </a:spcAft>
              <a:buFont typeface="+mj-lt"/>
              <a:buAutoNum type="arabicParenR"/>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Strengthening Family and Fellowship (7:1 – 10:33).</a:t>
            </a:r>
          </a:p>
          <a:p>
            <a:pPr marL="968375" indent="-457200">
              <a:spcBef>
                <a:spcPts val="600"/>
              </a:spcBef>
              <a:spcAft>
                <a:spcPts val="600"/>
              </a:spcAft>
              <a:buFont typeface="+mj-lt"/>
              <a:buAutoNum type="arabicParenR"/>
            </a:pPr>
            <a:r>
              <a:rPr lang="en-US" sz="2400" b="1" dirty="0" smtClean="0">
                <a:latin typeface="Cambria" panose="02040503050406030204" pitchFamily="18" charset="0"/>
                <a:ea typeface="Cambria" panose="02040503050406030204" pitchFamily="18" charset="0"/>
              </a:rPr>
              <a:t>Ordering Church and Worship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11:1 – 14:40</a:t>
            </a:r>
            <a:r>
              <a:rPr lang="en-US" sz="2400" b="1" dirty="0" smtClean="0">
                <a:latin typeface="Cambria" panose="02040503050406030204" pitchFamily="18" charset="0"/>
                <a:ea typeface="Cambria" panose="02040503050406030204" pitchFamily="18" charset="0"/>
              </a:rPr>
              <a:t>).</a:t>
            </a:r>
          </a:p>
          <a:p>
            <a:pPr marL="968375" indent="-457200">
              <a:spcBef>
                <a:spcPts val="600"/>
              </a:spcBef>
              <a:spcAft>
                <a:spcPts val="600"/>
              </a:spcAft>
              <a:buFont typeface="+mj-lt"/>
              <a:buAutoNum type="arabicParenR"/>
            </a:pPr>
            <a:r>
              <a:rPr lang="en-US" sz="2400" b="1" dirty="0" smtClean="0">
                <a:latin typeface="Cambria" panose="02040503050406030204" pitchFamily="18" charset="0"/>
                <a:ea typeface="Cambria" panose="02040503050406030204" pitchFamily="18" charset="0"/>
              </a:rPr>
              <a:t>Concerning Death and Resurrection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15:1-58</a:t>
            </a:r>
            <a:r>
              <a:rPr lang="en-US" sz="2400" b="1" dirty="0" smtClean="0">
                <a:latin typeface="Cambria" panose="02040503050406030204" pitchFamily="18" charset="0"/>
                <a:ea typeface="Cambria" panose="02040503050406030204" pitchFamily="18" charset="0"/>
              </a:rPr>
              <a:t>).</a:t>
            </a:r>
          </a:p>
          <a:p>
            <a:pPr marL="968375" indent="-457200">
              <a:spcBef>
                <a:spcPts val="600"/>
              </a:spcBef>
              <a:spcAft>
                <a:spcPts val="600"/>
              </a:spcAft>
              <a:buFont typeface="+mj-lt"/>
              <a:buAutoNum type="arabicParenR"/>
            </a:pPr>
            <a:r>
              <a:rPr lang="en-US" sz="2400" b="1" dirty="0" smtClean="0">
                <a:latin typeface="Cambria" panose="02040503050406030204" pitchFamily="18" charset="0"/>
                <a:ea typeface="Cambria" panose="02040503050406030204" pitchFamily="18" charset="0"/>
              </a:rPr>
              <a:t>Concluding Instructions and Warning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16:1-24</a:t>
            </a:r>
            <a:r>
              <a:rPr lang="en-US" sz="2400" b="1" dirty="0" smtClean="0">
                <a:latin typeface="Cambria" panose="02040503050406030204" pitchFamily="18" charset="0"/>
                <a:ea typeface="Cambria" panose="02040503050406030204" pitchFamily="18" charset="0"/>
              </a:rPr>
              <a:t>).</a:t>
            </a:r>
          </a:p>
          <a:p>
            <a:pPr indent="457200"/>
            <a:endParaRPr lang="en-US" sz="1000" b="1" dirty="0" smtClean="0">
              <a:latin typeface="Cambria" panose="02040503050406030204" pitchFamily="18" charset="0"/>
              <a:ea typeface="Cambria" panose="02040503050406030204" pitchFamily="18" charset="0"/>
            </a:endParaRPr>
          </a:p>
          <a:p>
            <a:pPr indent="457200"/>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introduction</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9795472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1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10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left)">
                                      <p:cBhvr>
                                        <p:cTn id="37" dur="10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wipe(left)">
                                      <p:cBhvr>
                                        <p:cTn id="42"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1" y="101640"/>
            <a:ext cx="8762999"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7:10-16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066800"/>
            <a:ext cx="8763000" cy="5724644"/>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itchFamily="18" charset="0"/>
                <a:ea typeface="Cambria" panose="02040503050406030204" pitchFamily="18" charset="0"/>
              </a:rPr>
              <a:t>Paul doesn’t address the cause of the separation. Whether it was abandonment or some other crisis or simply a case of </a:t>
            </a:r>
            <a:r>
              <a:rPr lang="en-US" sz="2400" b="1" i="1" dirty="0" smtClean="0">
                <a:latin typeface="Cambria" pitchFamily="18" charset="0"/>
                <a:ea typeface="Cambria" panose="02040503050406030204" pitchFamily="18" charset="0"/>
              </a:rPr>
              <a:t>“irreconcilable differences,”</a:t>
            </a:r>
            <a:r>
              <a:rPr lang="en-US" sz="2400" b="1" dirty="0" smtClean="0">
                <a:latin typeface="Cambria" pitchFamily="18" charset="0"/>
                <a:ea typeface="Cambria" panose="02040503050406030204" pitchFamily="18" charset="0"/>
              </a:rPr>
              <a:t> that lead to the separation.</a:t>
            </a:r>
          </a:p>
          <a:p>
            <a:pPr indent="457200">
              <a:spcAft>
                <a:spcPts val="1200"/>
              </a:spcAft>
              <a:tabLst>
                <a:tab pos="457200" algn="l"/>
              </a:tabLst>
            </a:pP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Swindoll says </a:t>
            </a:r>
            <a:r>
              <a:rPr lang="en-US" sz="2400" b="1" dirty="0" smtClean="0">
                <a:latin typeface="Cambria"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 . .</a:t>
            </a:r>
            <a:r>
              <a:rPr lang="en-US" sz="2400" b="1" dirty="0" smtClean="0">
                <a:latin typeface="Cambria" pitchFamily="18" charset="0"/>
                <a:ea typeface="Cambria" panose="02040503050406030204" pitchFamily="18" charset="0"/>
              </a:rPr>
              <a:t>  that the language in verses 10 -11, seems to suggest mild reasons for leaving, like common martial conflict rather than serious matters such as unrepentant adultery or overt abuse.  </a:t>
            </a:r>
          </a:p>
          <a:p>
            <a:pPr indent="457200">
              <a:spcAft>
                <a:spcPts val="1200"/>
              </a:spcAft>
            </a:pPr>
            <a:r>
              <a:rPr lang="en-US" sz="2400" b="1" dirty="0" smtClean="0">
                <a:latin typeface="Cambria" pitchFamily="18" charset="0"/>
                <a:ea typeface="Cambria" panose="02040503050406030204" pitchFamily="18" charset="0"/>
              </a:rPr>
              <a:t>But, in </a:t>
            </a:r>
            <a:r>
              <a:rPr lang="en-US" sz="2400" b="1" dirty="0">
                <a:effectLst>
                  <a:outerShdw blurRad="38100" dist="38100" dir="2700000" algn="tl">
                    <a:srgbClr val="000000">
                      <a:alpha val="43137"/>
                    </a:srgbClr>
                  </a:outerShdw>
                </a:effectLst>
                <a:latin typeface="Cambria" pitchFamily="18" charset="0"/>
                <a:ea typeface="Cambria" panose="02040503050406030204" pitchFamily="18" charset="0"/>
              </a:rPr>
              <a:t>Matthew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19:9, </a:t>
            </a:r>
            <a:r>
              <a:rPr lang="en-US" sz="2400" b="1" dirty="0" smtClean="0">
                <a:latin typeface="Cambria" pitchFamily="18" charset="0"/>
                <a:ea typeface="Cambria" panose="02040503050406030204" pitchFamily="18" charset="0"/>
              </a:rPr>
              <a:t>Jesus allowed for Christians to marry people other than their former partner when their divorce was caused by sexual immorality.  </a:t>
            </a:r>
          </a:p>
          <a:p>
            <a:pPr indent="457200">
              <a:spcAft>
                <a:spcPts val="1200"/>
              </a:spcAft>
            </a:pPr>
            <a:r>
              <a:rPr lang="en-US" sz="2400" b="1" dirty="0" smtClean="0">
                <a:latin typeface="Cambria" pitchFamily="18" charset="0"/>
                <a:ea typeface="Cambria" panose="02040503050406030204" pitchFamily="18" charset="0"/>
              </a:rPr>
              <a:t>Paul now turns his attention to marriages in which only one spouse is a believer, tackling the question: Should these unions continue, or should spiritual incompatibility allow for dissolution? </a:t>
            </a:r>
          </a:p>
        </p:txBody>
      </p:sp>
    </p:spTree>
    <p:extLst>
      <p:ext uri="{BB962C8B-B14F-4D97-AF65-F5344CB8AC3E}">
        <p14:creationId xmlns:p14="http://schemas.microsoft.com/office/powerpoint/2010/main" xmlns="" val="23237937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1" y="101640"/>
            <a:ext cx="8762999"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7:10-16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066799"/>
            <a:ext cx="8686800" cy="5724644"/>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itchFamily="18" charset="0"/>
                <a:ea typeface="Cambria" panose="02040503050406030204" pitchFamily="18" charset="0"/>
              </a:rPr>
              <a:t>While Jesus never addressed this issue, Paul provides us with spiritually sound advice based on his God-given apostolic authority.</a:t>
            </a:r>
          </a:p>
          <a:p>
            <a:pPr indent="457200">
              <a:spcAft>
                <a:spcPts val="1200"/>
              </a:spcAft>
              <a:tabLst>
                <a:tab pos="457200" algn="l"/>
              </a:tabLst>
            </a:pPr>
            <a:r>
              <a:rPr lang="en-US" sz="2400" b="1" dirty="0" smtClean="0">
                <a:latin typeface="Cambria"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7:12</a:t>
            </a:r>
            <a:r>
              <a:rPr lang="en-US" sz="2400" b="1" dirty="0" smtClean="0">
                <a:latin typeface="Cambria" pitchFamily="18" charset="0"/>
                <a:ea typeface="Cambria" panose="02040503050406030204" pitchFamily="18" charset="0"/>
              </a:rPr>
              <a:t>, Paul says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I, not the Lord, say,</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this doesn’t mean that Paul is giving his own private opinion, but that his instructions are not based on any former direct command from The Lord. </a:t>
            </a:r>
          </a:p>
          <a:p>
            <a:pPr indent="457200">
              <a:spcAft>
                <a:spcPts val="1200"/>
              </a:spcAft>
              <a:tabLst>
                <a:tab pos="457200" algn="l"/>
              </a:tabLst>
            </a:pPr>
            <a:r>
              <a:rPr lang="en-US" sz="2400" b="1" dirty="0" smtClean="0">
                <a:latin typeface="Cambria" pitchFamily="18" charset="0"/>
                <a:ea typeface="Cambria" panose="02040503050406030204" pitchFamily="18" charset="0"/>
              </a:rPr>
              <a:t>The Holy Spirit is speaking to a new situation </a:t>
            </a:r>
            <a:r>
              <a:rPr lang="en-US" sz="2400" b="1" dirty="0">
                <a:latin typeface="Cambria" pitchFamily="18" charset="0"/>
                <a:ea typeface="Cambria" panose="02040503050406030204" pitchFamily="18" charset="0"/>
              </a:rPr>
              <a:t>through </a:t>
            </a:r>
            <a:r>
              <a:rPr lang="en-US" sz="2400" b="1" dirty="0" smtClean="0">
                <a:latin typeface="Cambria" pitchFamily="18" charset="0"/>
                <a:ea typeface="Cambria" panose="02040503050406030204" pitchFamily="18" charset="0"/>
              </a:rPr>
              <a:t>the </a:t>
            </a:r>
            <a:r>
              <a:rPr lang="en-US" sz="2400" b="1" dirty="0">
                <a:latin typeface="Cambria" pitchFamily="18" charset="0"/>
                <a:ea typeface="Cambria" panose="02040503050406030204" pitchFamily="18" charset="0"/>
              </a:rPr>
              <a:t>prophetic </a:t>
            </a:r>
            <a:r>
              <a:rPr lang="en-US" sz="2400" b="1" dirty="0" smtClean="0">
                <a:latin typeface="Cambria" pitchFamily="18" charset="0"/>
                <a:ea typeface="Cambria" panose="02040503050406030204" pitchFamily="18" charset="0"/>
              </a:rPr>
              <a:t>apostle Paul with regard to marriages in which one spouse is an unbeliever. </a:t>
            </a:r>
          </a:p>
          <a:p>
            <a:pPr indent="457200">
              <a:spcAft>
                <a:spcPts val="1200"/>
              </a:spcAft>
              <a:tabLst>
                <a:tab pos="457200" algn="l"/>
              </a:tabLst>
            </a:pPr>
            <a:r>
              <a:rPr lang="en-US" sz="2400" b="1" dirty="0" smtClean="0">
                <a:latin typeface="Cambria" pitchFamily="18" charset="0"/>
                <a:ea typeface="Cambria" panose="02040503050406030204" pitchFamily="18" charset="0"/>
              </a:rPr>
              <a:t>Paul says that if the unbelieving spouse is willing to remain in the union with the believing partner and accompanying </a:t>
            </a:r>
            <a:r>
              <a:rPr lang="en-US" sz="2400" b="1" i="1" dirty="0" smtClean="0">
                <a:latin typeface="Cambria" pitchFamily="18" charset="0"/>
                <a:ea typeface="Cambria" panose="02040503050406030204" pitchFamily="18" charset="0"/>
              </a:rPr>
              <a:t>Christian convictions and lifestyle</a:t>
            </a:r>
            <a:r>
              <a:rPr lang="en-US" sz="2400" b="1" dirty="0" smtClean="0">
                <a:latin typeface="Cambria" pitchFamily="18" charset="0"/>
                <a:ea typeface="Cambria" panose="02040503050406030204" pitchFamily="18" charset="0"/>
              </a:rPr>
              <a:t>, the believer should not seek separation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7:12-13</a:t>
            </a:r>
            <a:r>
              <a:rPr lang="en-US" sz="2400" b="1" dirty="0" smtClean="0">
                <a:latin typeface="Cambria" pitchFamily="18" charset="0"/>
                <a:ea typeface="Cambria" panose="02040503050406030204" pitchFamily="18" charset="0"/>
              </a:rPr>
              <a:t>).</a:t>
            </a:r>
          </a:p>
        </p:txBody>
      </p:sp>
    </p:spTree>
    <p:extLst>
      <p:ext uri="{BB962C8B-B14F-4D97-AF65-F5344CB8AC3E}">
        <p14:creationId xmlns:p14="http://schemas.microsoft.com/office/powerpoint/2010/main" xmlns="" val="34846491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1" y="101640"/>
            <a:ext cx="8762999"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7:10-16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142999"/>
            <a:ext cx="8686800" cy="5355312"/>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itchFamily="18" charset="0"/>
                <a:ea typeface="Cambria" panose="02040503050406030204" pitchFamily="18" charset="0"/>
              </a:rPr>
              <a:t>Here, Paul gives some sound reasons for keeping such spiritually mixed marriages intact. </a:t>
            </a:r>
          </a:p>
          <a:p>
            <a:pPr indent="457200">
              <a:spcAft>
                <a:spcPts val="1200"/>
              </a:spcAft>
              <a:tabLst>
                <a:tab pos="457200" algn="l"/>
              </a:tabLst>
            </a:pPr>
            <a:r>
              <a:rPr lang="en-US" sz="2200" b="1" dirty="0" smtClean="0">
                <a:effectLst>
                  <a:outerShdw blurRad="38100" dist="38100" dir="2700000" algn="tl">
                    <a:srgbClr val="000000">
                      <a:alpha val="43137"/>
                    </a:srgbClr>
                  </a:outerShdw>
                </a:effectLst>
                <a:latin typeface="Cambria" pitchFamily="18" charset="0"/>
                <a:ea typeface="Cambria" panose="02040503050406030204" pitchFamily="18" charset="0"/>
              </a:rPr>
              <a:t>FIRST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 … </a:t>
            </a:r>
            <a:r>
              <a:rPr lang="en-US" sz="2400" b="1" dirty="0" smtClean="0">
                <a:latin typeface="Cambria" pitchFamily="18" charset="0"/>
                <a:ea typeface="Cambria" panose="02040503050406030204" pitchFamily="18" charset="0"/>
              </a:rPr>
              <a:t>the unsaved spouse is </a:t>
            </a:r>
            <a:r>
              <a:rPr lang="en-US" sz="2400" b="1" i="1" dirty="0" smtClean="0">
                <a:latin typeface="Cambria" pitchFamily="18" charset="0"/>
                <a:ea typeface="Cambria" panose="02040503050406030204" pitchFamily="18" charset="0"/>
              </a:rPr>
              <a:t>“sanctified,”</a:t>
            </a:r>
            <a:r>
              <a:rPr lang="en-US" sz="2400" b="1" dirty="0" smtClean="0">
                <a:latin typeface="Cambria" pitchFamily="18" charset="0"/>
                <a:ea typeface="Cambria" panose="02040503050406030204" pitchFamily="18" charset="0"/>
              </a:rPr>
              <a:t> or placed in a unique relationship of blessing, because of being married to a Christian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7:14</a:t>
            </a:r>
            <a:r>
              <a:rPr lang="en-US" sz="2400" b="1" dirty="0" smtClean="0">
                <a:latin typeface="Cambria" pitchFamily="18" charset="0"/>
                <a:ea typeface="Cambria" panose="02040503050406030204" pitchFamily="18" charset="0"/>
              </a:rPr>
              <a:t>).</a:t>
            </a:r>
          </a:p>
          <a:p>
            <a:pPr indent="457200">
              <a:spcAft>
                <a:spcPts val="1200"/>
              </a:spcAft>
              <a:tabLst>
                <a:tab pos="457200" algn="l"/>
              </a:tabLst>
            </a:pPr>
            <a:r>
              <a:rPr lang="en-US" sz="2400" b="1" dirty="0" smtClean="0">
                <a:latin typeface="Cambria" pitchFamily="18" charset="0"/>
                <a:ea typeface="Cambria" panose="02040503050406030204" pitchFamily="18" charset="0"/>
              </a:rPr>
              <a:t>Just as Laban’s household was blessed because of Jacob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Genesis 30:27</a:t>
            </a:r>
            <a:r>
              <a:rPr lang="en-US" sz="2400" b="1" dirty="0" smtClean="0">
                <a:latin typeface="Cambria" pitchFamily="18" charset="0"/>
                <a:ea typeface="Cambria" panose="02040503050406030204" pitchFamily="18" charset="0"/>
              </a:rPr>
              <a:t>), and Potiphar’s household was blessed because of Joseph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Genesis 39:5</a:t>
            </a:r>
            <a:r>
              <a:rPr lang="en-US" sz="2400" b="1" dirty="0" smtClean="0">
                <a:latin typeface="Cambria" pitchFamily="18" charset="0"/>
                <a:ea typeface="Cambria" panose="02040503050406030204" pitchFamily="18" charset="0"/>
              </a:rPr>
              <a:t>), so non-Christian mates are blessed because of their Christian spouses. </a:t>
            </a:r>
          </a:p>
          <a:p>
            <a:pPr indent="457200">
              <a:spcAft>
                <a:spcPts val="1200"/>
              </a:spcAft>
              <a:tabLst>
                <a:tab pos="457200" algn="l"/>
              </a:tabLst>
            </a:pPr>
            <a:r>
              <a:rPr lang="en-US" sz="2400" b="1" dirty="0" smtClean="0">
                <a:latin typeface="Cambria" pitchFamily="18" charset="0"/>
                <a:ea typeface="Cambria" panose="02040503050406030204" pitchFamily="18" charset="0"/>
              </a:rPr>
              <a:t>One of the greatest blessing is the unbeliever’s exposure to the person and message of Jesus Christ through the testimony of the believing spouse, keeping open the possibility of salvation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7:16</a:t>
            </a:r>
            <a:r>
              <a:rPr lang="en-US" sz="2400" b="1" dirty="0" smtClean="0">
                <a:latin typeface="Cambria" pitchFamily="18" charset="0"/>
                <a:ea typeface="Cambria" panose="02040503050406030204" pitchFamily="18" charset="0"/>
              </a:rPr>
              <a:t>).</a:t>
            </a:r>
          </a:p>
        </p:txBody>
      </p:sp>
    </p:spTree>
    <p:extLst>
      <p:ext uri="{BB962C8B-B14F-4D97-AF65-F5344CB8AC3E}">
        <p14:creationId xmlns:p14="http://schemas.microsoft.com/office/powerpoint/2010/main" xmlns="" val="29361422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1" y="101640"/>
            <a:ext cx="8762999"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7:10-16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142999"/>
            <a:ext cx="8686800" cy="5570756"/>
          </a:xfrm>
          <a:prstGeom prst="rect">
            <a:avLst/>
          </a:prstGeom>
          <a:noFill/>
          <a:effectLst/>
        </p:spPr>
        <p:txBody>
          <a:bodyPr wrap="square" rtlCol="0">
            <a:spAutoFit/>
          </a:bodyPr>
          <a:lstStyle/>
          <a:p>
            <a:pPr indent="457200">
              <a:spcAft>
                <a:spcPts val="1200"/>
              </a:spcAft>
              <a:tabLst>
                <a:tab pos="457200" algn="l"/>
              </a:tabLst>
            </a:pPr>
            <a:r>
              <a:rPr lang="en-US" sz="2200" b="1" dirty="0" smtClean="0">
                <a:effectLst>
                  <a:outerShdw blurRad="38100" dist="38100" dir="2700000" algn="tl">
                    <a:srgbClr val="000000">
                      <a:alpha val="43137"/>
                    </a:srgbClr>
                  </a:outerShdw>
                </a:effectLst>
                <a:latin typeface="Cambria" pitchFamily="18" charset="0"/>
                <a:ea typeface="Cambria" panose="02040503050406030204" pitchFamily="18" charset="0"/>
              </a:rPr>
              <a:t>SECOND</a:t>
            </a:r>
            <a:r>
              <a:rPr lang="en-US" sz="2400" b="1" dirty="0" smtClean="0">
                <a:latin typeface="Cambria"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 </a:t>
            </a:r>
            <a:r>
              <a:rPr lang="en-US" sz="2400" b="1" dirty="0" smtClean="0">
                <a:latin typeface="Cambria" pitchFamily="18" charset="0"/>
                <a:ea typeface="Cambria" panose="02040503050406030204" pitchFamily="18" charset="0"/>
              </a:rPr>
              <a:t>When a Christian spouse stays with the willing non-Christian partner, the children also benefit.  Children raised in a spiritually mixed home have greater opportunity to see the love of Christ exhibited in the believing patent’s life than those who must live with the consequences of a broken home. </a:t>
            </a:r>
          </a:p>
          <a:p>
            <a:pPr indent="457200">
              <a:spcAft>
                <a:spcPts val="1200"/>
              </a:spcAft>
              <a:tabLst>
                <a:tab pos="457200" algn="l"/>
              </a:tabLst>
            </a:pPr>
            <a:r>
              <a:rPr lang="en-US" sz="2400" b="1" dirty="0" smtClean="0">
                <a:latin typeface="Cambria" pitchFamily="18" charset="0"/>
                <a:ea typeface="Cambria" panose="02040503050406030204" pitchFamily="18" charset="0"/>
              </a:rPr>
              <a:t>While Paul values a believer’s faithfulness to the marriage vow as the ideal, he also knew that in our fallen world, unbelieving spouses don’t always endure in that  union. </a:t>
            </a:r>
          </a:p>
          <a:p>
            <a:pPr indent="457200">
              <a:spcAft>
                <a:spcPts val="1200"/>
              </a:spcAft>
              <a:tabLst>
                <a:tab pos="457200" algn="l"/>
              </a:tabLst>
            </a:pPr>
            <a:r>
              <a:rPr lang="en-US" sz="2400" b="1" dirty="0" smtClean="0">
                <a:latin typeface="Cambria" pitchFamily="18" charset="0"/>
                <a:ea typeface="Cambria" panose="02040503050406030204" pitchFamily="18" charset="0"/>
              </a:rPr>
              <a:t>So when the non-Christian spouse divorces the Christian mate, contrary to their wishes.  Rather than fight the breakup, Paul instructs the believing spouse to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let him or her leave</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7:15</a:t>
            </a:r>
            <a:r>
              <a:rPr lang="en-US" sz="2400" b="1" dirty="0" smtClean="0">
                <a:latin typeface="Cambria" pitchFamily="18" charset="0"/>
                <a:ea typeface="Cambria" panose="02040503050406030204" pitchFamily="18" charset="0"/>
              </a:rPr>
              <a:t>).</a:t>
            </a:r>
          </a:p>
        </p:txBody>
      </p:sp>
    </p:spTree>
    <p:extLst>
      <p:ext uri="{BB962C8B-B14F-4D97-AF65-F5344CB8AC3E}">
        <p14:creationId xmlns:p14="http://schemas.microsoft.com/office/powerpoint/2010/main" xmlns="" val="8543698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1" y="101640"/>
            <a:ext cx="8762999"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7:10-16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143000"/>
            <a:ext cx="8686800" cy="4031873"/>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itchFamily="18" charset="0"/>
                <a:ea typeface="Cambria" panose="02040503050406030204" pitchFamily="18" charset="0"/>
              </a:rPr>
              <a:t>In these cases, the Christian is the victim of a willful desertion and is, therefore,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not under bondage</a:t>
            </a:r>
            <a:r>
              <a:rPr lang="en-US" sz="2400" b="1" i="1" dirty="0" smtClean="0">
                <a:latin typeface="Cambria" pitchFamily="18" charset="0"/>
                <a:ea typeface="Cambria" panose="02040503050406030204" pitchFamily="18" charset="0"/>
              </a:rPr>
              <a:t>.”</a:t>
            </a:r>
          </a:p>
          <a:p>
            <a:pPr indent="457200">
              <a:spcAft>
                <a:spcPts val="1200"/>
              </a:spcAft>
              <a:tabLst>
                <a:tab pos="457200" algn="l"/>
              </a:tabLst>
            </a:pPr>
            <a:r>
              <a:rPr lang="en-US" sz="2400" b="1" dirty="0" smtClean="0">
                <a:latin typeface="Cambria" pitchFamily="18" charset="0"/>
                <a:ea typeface="Cambria" panose="02040503050406030204" pitchFamily="18" charset="0"/>
              </a:rPr>
              <a:t>In other words, the child of God is no longer bound to that marriage relationship. </a:t>
            </a:r>
          </a:p>
          <a:p>
            <a:pPr indent="457200">
              <a:spcAft>
                <a:spcPts val="1200"/>
              </a:spcAft>
              <a:tabLst>
                <a:tab pos="457200" algn="l"/>
              </a:tabLst>
            </a:pPr>
            <a:r>
              <a:rPr lang="en-US" sz="2400" b="1" dirty="0" smtClean="0">
                <a:latin typeface="Cambria" pitchFamily="18" charset="0"/>
                <a:ea typeface="Cambria" panose="02040503050406030204" pitchFamily="18" charset="0"/>
              </a:rPr>
              <a:t>That believer now falls into the category of the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unmarried</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person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7:8</a:t>
            </a:r>
            <a:r>
              <a:rPr lang="en-US" sz="2400" b="1" dirty="0" smtClean="0">
                <a:latin typeface="Cambria" pitchFamily="18" charset="0"/>
                <a:ea typeface="Cambria" panose="02040503050406030204" pitchFamily="18" charset="0"/>
              </a:rPr>
              <a:t>).</a:t>
            </a:r>
          </a:p>
          <a:p>
            <a:pPr indent="457200">
              <a:spcAft>
                <a:spcPts val="1200"/>
              </a:spcAft>
              <a:tabLst>
                <a:tab pos="457200" algn="l"/>
              </a:tabLst>
            </a:pPr>
            <a:r>
              <a:rPr lang="en-US" sz="2400" b="1" dirty="0" smtClean="0">
                <a:latin typeface="Cambria" pitchFamily="18" charset="0"/>
                <a:ea typeface="Cambria" panose="02040503050406030204" pitchFamily="18" charset="0"/>
              </a:rPr>
              <a:t>Free to marry a fellow believer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in the Lord</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7:39</a:t>
            </a:r>
            <a:r>
              <a:rPr lang="en-US" sz="2400" b="1" dirty="0" smtClean="0">
                <a:latin typeface="Cambria" pitchFamily="18" charset="0"/>
                <a:ea typeface="Cambria" panose="02040503050406030204" pitchFamily="18" charset="0"/>
              </a:rPr>
              <a:t>), but urged to remain single for the sake of an undistracted ministry.  </a:t>
            </a:r>
          </a:p>
        </p:txBody>
      </p:sp>
    </p:spTree>
    <p:extLst>
      <p:ext uri="{BB962C8B-B14F-4D97-AF65-F5344CB8AC3E}">
        <p14:creationId xmlns:p14="http://schemas.microsoft.com/office/powerpoint/2010/main" xmlns="" val="5615830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648200"/>
            <a:ext cx="8610600" cy="646331"/>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Constantia" pitchFamily="18" charset="0"/>
              </a:rPr>
              <a:t>Working Through </a:t>
            </a:r>
            <a:r>
              <a:rPr lang="en-US" sz="3600" dirty="0" err="1" smtClean="0">
                <a:solidFill>
                  <a:schemeClr val="bg1"/>
                </a:solidFill>
                <a:effectLst>
                  <a:outerShdw blurRad="38100" dist="38100" dir="2700000" algn="tl">
                    <a:srgbClr val="000000">
                      <a:alpha val="43137"/>
                    </a:srgbClr>
                  </a:outerShdw>
                </a:effectLst>
                <a:latin typeface="Constantia" pitchFamily="18" charset="0"/>
              </a:rPr>
              <a:t>Quittin</a:t>
            </a:r>
            <a:r>
              <a:rPr lang="en-US" sz="3600" dirty="0" smtClean="0">
                <a:solidFill>
                  <a:schemeClr val="bg1"/>
                </a:solidFill>
                <a:effectLst>
                  <a:outerShdw blurRad="38100" dist="38100" dir="2700000" algn="tl">
                    <a:srgbClr val="000000">
                      <a:alpha val="43137"/>
                    </a:srgbClr>
                  </a:outerShdw>
                </a:effectLst>
                <a:latin typeface="Constantia" pitchFamily="18" charset="0"/>
              </a:rPr>
              <a:t>’ Time</a:t>
            </a:r>
            <a:endParaRPr lang="en-US" sz="36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Working Through </a:t>
            </a:r>
            <a:r>
              <a:rPr lang="en-US" sz="2300" dirty="0" err="1"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Quittin</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time</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66800"/>
            <a:ext cx="8610600" cy="5506123"/>
          </a:xfrm>
          <a:prstGeom prst="rect">
            <a:avLst/>
          </a:prstGeom>
          <a:noFill/>
          <a:effectLst/>
        </p:spPr>
        <p:txBody>
          <a:bodyPr wrap="square" rtlCol="0">
            <a:spAutoFit/>
          </a:bodyPr>
          <a:lstStyle/>
          <a:p>
            <a:pPr indent="457200">
              <a:tabLst>
                <a:tab pos="457200" algn="l"/>
              </a:tabLst>
            </a:pPr>
            <a:r>
              <a:rPr lang="en-US" sz="2370" b="1" dirty="0" smtClean="0">
                <a:latin typeface="Cambria" panose="02040503050406030204" pitchFamily="18" charset="0"/>
                <a:ea typeface="Cambria" panose="02040503050406030204" pitchFamily="18" charset="0"/>
              </a:rPr>
              <a:t>In closing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a:t>
            </a:r>
            <a:r>
              <a:rPr lang="en-US" sz="2370" b="1" dirty="0" smtClean="0">
                <a:latin typeface="Cambria" panose="02040503050406030204" pitchFamily="18" charset="0"/>
                <a:ea typeface="Cambria" panose="02040503050406030204" pitchFamily="18" charset="0"/>
              </a:rPr>
              <a:t>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370" b="1" dirty="0" smtClean="0">
                <a:latin typeface="Cambria" panose="02040503050406030204" pitchFamily="18" charset="0"/>
                <a:ea typeface="Cambria" panose="02040503050406030204" pitchFamily="18" charset="0"/>
              </a:rPr>
              <a:t>  In a departure from the family values I grew up with, many in our modern culture would call it quits on jobs, churches, contracts, and yes marriage, rather than work through tough times and strive for the ideal: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COMMITMENT</a:t>
            </a:r>
            <a:r>
              <a:rPr lang="en-US" sz="2370" b="1" dirty="0" smtClean="0">
                <a:latin typeface="Cambria" panose="02040503050406030204" pitchFamily="18" charset="0"/>
                <a:ea typeface="Cambria" panose="02040503050406030204" pitchFamily="18" charset="0"/>
              </a:rPr>
              <a:t> through good times and bad</a:t>
            </a:r>
            <a:r>
              <a:rPr lang="en-US" sz="236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What was once not even an option is now standard operating procedure.  Retaining the option to </a:t>
            </a:r>
            <a:r>
              <a:rPr lang="en-US" sz="2370" b="1" i="1" dirty="0" smtClean="0">
                <a:latin typeface="Cambria" panose="02040503050406030204" pitchFamily="18" charset="0"/>
                <a:ea typeface="Cambria" panose="02040503050406030204" pitchFamily="18" charset="0"/>
              </a:rPr>
              <a:t>“turn off”</a:t>
            </a:r>
            <a:r>
              <a:rPr lang="en-US" sz="2370" b="1" dirty="0" smtClean="0">
                <a:latin typeface="Cambria" panose="02040503050406030204" pitchFamily="18" charset="0"/>
                <a:ea typeface="Cambria" panose="02040503050406030204" pitchFamily="18" charset="0"/>
              </a:rPr>
              <a:t> ones marital vows has now been in vogue for an entire generation, and we are witnessing its tragic effects on families, children, churches, and society. </a:t>
            </a:r>
          </a:p>
          <a:p>
            <a:pPr indent="457200">
              <a:tabLst>
                <a:tab pos="457200" algn="l"/>
              </a:tabLst>
            </a:pPr>
            <a:endParaRPr lang="en-US" sz="1000" b="1" i="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In light of Paul’s clear encouragement to remain married except for extreme circumstances, consider committing yourself to the </a:t>
            </a:r>
            <a:r>
              <a:rPr lang="en-US" sz="237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countercultural</a:t>
            </a:r>
            <a:r>
              <a:rPr lang="en-US" sz="2370" b="1" dirty="0" smtClean="0">
                <a:latin typeface="Cambria" panose="02040503050406030204" pitchFamily="18" charset="0"/>
                <a:ea typeface="Cambria" panose="02040503050406030204" pitchFamily="18" charset="0"/>
              </a:rPr>
              <a:t> Christian response to marital problems. </a:t>
            </a:r>
          </a:p>
        </p:txBody>
      </p:sp>
    </p:spTree>
    <p:extLst>
      <p:ext uri="{BB962C8B-B14F-4D97-AF65-F5344CB8AC3E}">
        <p14:creationId xmlns:p14="http://schemas.microsoft.com/office/powerpoint/2010/main" xmlns=""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Working Through </a:t>
            </a:r>
            <a:r>
              <a:rPr lang="en-US" sz="2300" dirty="0" err="1"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Quittin</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time</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139021"/>
            <a:ext cx="8610600" cy="5506123"/>
          </a:xfrm>
          <a:prstGeom prst="rect">
            <a:avLst/>
          </a:prstGeom>
          <a:noFill/>
          <a:effectLst/>
        </p:spPr>
        <p:txBody>
          <a:bodyPr wrap="square" rtlCol="0">
            <a:spAutoFit/>
          </a:bodyPr>
          <a:lstStyle/>
          <a:p>
            <a:pPr indent="457200">
              <a:tabLst>
                <a:tab pos="457200" algn="l"/>
              </a:tabLst>
            </a:pPr>
            <a:r>
              <a:rPr lang="en-US" sz="2370" b="1" dirty="0" smtClean="0">
                <a:latin typeface="Cambria" panose="02040503050406030204" pitchFamily="18" charset="0"/>
                <a:ea typeface="Cambria" panose="02040503050406030204" pitchFamily="18" charset="0"/>
              </a:rPr>
              <a:t>Commit to working through regardless!  Remember any achievement worth obtaining is stained with the blood of diligence and determination, and etched with the scars of disappointment.  With few exceptions, to run, to quit, to escape, even to hide, will not solve what led to the conflict or the separation. </a:t>
            </a:r>
            <a:endParaRPr lang="en-US" sz="2360" b="1" dirty="0" smtClean="0">
              <a:latin typeface="Cambria" panose="02040503050406030204" pitchFamily="18" charset="0"/>
              <a:ea typeface="Cambria" panose="02040503050406030204" pitchFamily="18" charset="0"/>
            </a:endParaRP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So, if you are facing seemingly insurmountable marriage difficulties today.  Or enduring the long, slow simmer of a relationship that looks fine on the outside, but is eroding within</a:t>
            </a:r>
            <a:r>
              <a:rPr lang="en-US" sz="2370" b="1" dirty="0">
                <a:latin typeface="Cambria" panose="02040503050406030204" pitchFamily="18" charset="0"/>
                <a:ea typeface="Cambria" panose="02040503050406030204" pitchFamily="18" charset="0"/>
              </a:rPr>
              <a:t>. </a:t>
            </a:r>
            <a:r>
              <a:rPr lang="en-US" sz="2370" b="1" dirty="0" smtClean="0">
                <a:latin typeface="Cambria" panose="02040503050406030204" pitchFamily="18" charset="0"/>
                <a:ea typeface="Cambria" panose="02040503050406030204" pitchFamily="18" charset="0"/>
              </a:rPr>
              <a:t> If you have </a:t>
            </a:r>
            <a:r>
              <a:rPr lang="en-US" sz="2370" b="1" dirty="0">
                <a:latin typeface="Cambria" panose="02040503050406030204" pitchFamily="18" charset="0"/>
                <a:ea typeface="Cambria" panose="02040503050406030204" pitchFamily="18" charset="0"/>
              </a:rPr>
              <a:t>been tempted to drop out, give up, or run </a:t>
            </a:r>
            <a:r>
              <a:rPr lang="en-US" sz="2370" b="1" dirty="0" smtClean="0">
                <a:latin typeface="Cambria" panose="02040503050406030204" pitchFamily="18" charset="0"/>
                <a:ea typeface="Cambria" panose="02040503050406030204" pitchFamily="18" charset="0"/>
              </a:rPr>
              <a:t>away.</a:t>
            </a:r>
            <a:endParaRPr lang="en-US" sz="1000" b="1" dirty="0">
              <a:latin typeface="Cambria" panose="02040503050406030204" pitchFamily="18" charset="0"/>
              <a:ea typeface="Cambria" panose="02040503050406030204" pitchFamily="18" charset="0"/>
            </a:endParaRP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Give it a second thought, in many case couples call it quits  long before they reach, biblical grounds for separation or divorce. </a:t>
            </a:r>
          </a:p>
        </p:txBody>
      </p:sp>
    </p:spTree>
    <p:extLst>
      <p:ext uri="{BB962C8B-B14F-4D97-AF65-F5344CB8AC3E}">
        <p14:creationId xmlns:p14="http://schemas.microsoft.com/office/powerpoint/2010/main" xmlns="" val="29682323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Working Through </a:t>
            </a:r>
            <a:r>
              <a:rPr lang="en-US" sz="2300" dirty="0" err="1"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Quittin</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time</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139021"/>
            <a:ext cx="8754036" cy="5295296"/>
          </a:xfrm>
          <a:prstGeom prst="rect">
            <a:avLst/>
          </a:prstGeom>
          <a:noFill/>
          <a:effectLst/>
        </p:spPr>
        <p:txBody>
          <a:bodyPr wrap="square" rtlCol="0">
            <a:spAutoFit/>
          </a:bodyPr>
          <a:lstStyle/>
          <a:p>
            <a:pPr indent="457200">
              <a:tabLst>
                <a:tab pos="457200" algn="l"/>
              </a:tabLst>
            </a:pPr>
            <a:r>
              <a:rPr lang="en-US" sz="2370" b="1" i="1" dirty="0" smtClean="0">
                <a:latin typeface="Cambria" panose="02040503050406030204" pitchFamily="18" charset="0"/>
                <a:ea typeface="Cambria" panose="02040503050406030204" pitchFamily="18" charset="0"/>
              </a:rPr>
              <a:t>Irreconcilable difference</a:t>
            </a:r>
            <a:r>
              <a:rPr lang="en-US" sz="2370" b="1" dirty="0" smtClean="0">
                <a:latin typeface="Cambria" panose="02040503050406030204" pitchFamily="18" charset="0"/>
                <a:ea typeface="Cambria" panose="02040503050406030204" pitchFamily="18" charset="0"/>
              </a:rPr>
              <a:t>, </a:t>
            </a:r>
            <a:r>
              <a:rPr lang="en-US" sz="2370" b="1" i="1" dirty="0" smtClean="0">
                <a:latin typeface="Cambria" panose="02040503050406030204" pitchFamily="18" charset="0"/>
                <a:ea typeface="Cambria" panose="02040503050406030204" pitchFamily="18" charset="0"/>
              </a:rPr>
              <a:t>personal happiness</a:t>
            </a:r>
            <a:r>
              <a:rPr lang="en-US" sz="2370" b="1" dirty="0" smtClean="0">
                <a:latin typeface="Cambria" panose="02040503050406030204" pitchFamily="18" charset="0"/>
                <a:ea typeface="Cambria" panose="02040503050406030204" pitchFamily="18" charset="0"/>
              </a:rPr>
              <a:t>, and </a:t>
            </a:r>
            <a:r>
              <a:rPr lang="en-US" sz="2370" b="1" i="1" dirty="0" smtClean="0">
                <a:latin typeface="Cambria" panose="02040503050406030204" pitchFamily="18" charset="0"/>
                <a:ea typeface="Cambria" panose="02040503050406030204" pitchFamily="18" charset="0"/>
              </a:rPr>
              <a:t>“I just don’t love you anymore”</a:t>
            </a:r>
            <a:r>
              <a:rPr lang="en-US" sz="2370" b="1" dirty="0" smtClean="0">
                <a:latin typeface="Cambria" panose="02040503050406030204" pitchFamily="18" charset="0"/>
                <a:ea typeface="Cambria" panose="02040503050406030204" pitchFamily="18" charset="0"/>
              </a:rPr>
              <a:t> aren’t biblical reason for divorce.    Yet, too often these become the grounds for retreat when Scripture exhorts us to continue to fight the good fight of faith. </a:t>
            </a:r>
            <a:endParaRPr lang="en-US" sz="2360" b="1" dirty="0" smtClean="0">
              <a:latin typeface="Cambria" panose="02040503050406030204" pitchFamily="18" charset="0"/>
              <a:ea typeface="Cambria" panose="02040503050406030204" pitchFamily="18" charset="0"/>
            </a:endParaRP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If you are thinking about throwing in the towel, don’t, unless it is an abuse issue that could be dangerous.</a:t>
            </a:r>
            <a:endParaRPr lang="en-US" sz="1000" b="1" dirty="0">
              <a:latin typeface="Cambria" panose="02040503050406030204" pitchFamily="18" charset="0"/>
              <a:ea typeface="Cambria" panose="02040503050406030204" pitchFamily="18" charset="0"/>
            </a:endParaRP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Otherwise, stand still, and refuse to retreat.  Look at the situation as God looks at it, and draw upon His power to hold up under the attack. Standing will call for determination and great patience.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Nobody said the Christian way of life was easy.  And marriage, even for Christians, can produce some of the most difficult challenges in our lives. </a:t>
            </a:r>
          </a:p>
        </p:txBody>
      </p:sp>
    </p:spTree>
    <p:extLst>
      <p:ext uri="{BB962C8B-B14F-4D97-AF65-F5344CB8AC3E}">
        <p14:creationId xmlns:p14="http://schemas.microsoft.com/office/powerpoint/2010/main" xmlns="" val="13652551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Working Through </a:t>
            </a:r>
            <a:r>
              <a:rPr lang="en-US" sz="2300" dirty="0" err="1"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Quittin</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time</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19200"/>
            <a:ext cx="8754036" cy="4930581"/>
          </a:xfrm>
          <a:prstGeom prst="rect">
            <a:avLst/>
          </a:prstGeom>
          <a:noFill/>
          <a:effectLst/>
        </p:spPr>
        <p:txBody>
          <a:bodyPr wrap="square" rtlCol="0">
            <a:spAutoFit/>
          </a:bodyPr>
          <a:lstStyle/>
          <a:p>
            <a:pPr indent="457200">
              <a:tabLst>
                <a:tab pos="457200" algn="l"/>
              </a:tabLst>
            </a:pPr>
            <a:r>
              <a:rPr lang="en-US" sz="2370" b="1" dirty="0" smtClean="0">
                <a:latin typeface="Cambria" panose="02040503050406030204" pitchFamily="18" charset="0"/>
                <a:ea typeface="Cambria" panose="02040503050406030204" pitchFamily="18" charset="0"/>
              </a:rPr>
              <a:t>Yet God promises His sustaining grace and powerful presence through the trials and troubles we encounter.  </a:t>
            </a:r>
            <a:endParaRPr lang="en-US" sz="2360" b="1" dirty="0" smtClean="0">
              <a:latin typeface="Cambria" panose="02040503050406030204" pitchFamily="18" charset="0"/>
              <a:ea typeface="Cambria" panose="02040503050406030204" pitchFamily="18" charset="0"/>
            </a:endParaRP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As we stop to take stock and recommit ourselves to </a:t>
            </a:r>
            <a:r>
              <a:rPr lang="en-US" sz="2370" b="1" i="1" dirty="0" smtClean="0">
                <a:latin typeface="Cambria" panose="02040503050406030204" pitchFamily="18" charset="0"/>
                <a:ea typeface="Cambria" panose="02040503050406030204" pitchFamily="18" charset="0"/>
              </a:rPr>
              <a:t>“</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working through </a:t>
            </a:r>
            <a:r>
              <a:rPr lang="en-US" sz="237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quittin</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time,</a:t>
            </a:r>
            <a:r>
              <a:rPr lang="en-US" sz="2370" b="1" i="1" dirty="0" smtClean="0">
                <a:latin typeface="Cambria" panose="02040503050406030204" pitchFamily="18" charset="0"/>
                <a:ea typeface="Cambria" panose="02040503050406030204" pitchFamily="18" charset="0"/>
              </a:rPr>
              <a:t>”</a:t>
            </a:r>
            <a:r>
              <a:rPr lang="en-US" sz="2370" b="1" dirty="0" smtClean="0">
                <a:latin typeface="Cambria" panose="02040503050406030204" pitchFamily="18" charset="0"/>
                <a:ea typeface="Cambria" panose="02040503050406030204" pitchFamily="18" charset="0"/>
              </a:rPr>
              <a:t> turn to Scripture as your guide.  Let it renew your mind, alter your attitude, and light your path.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While we will be challenged by the current cultural narrative of marriage, remember that the bible provides the definitive word on the vital issues of marriage, separation, divorce and remarriage.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Take some time to study the following scriptures so you can better understand God’s mind on these matters. </a:t>
            </a:r>
          </a:p>
        </p:txBody>
      </p:sp>
    </p:spTree>
    <p:extLst>
      <p:ext uri="{BB962C8B-B14F-4D97-AF65-F5344CB8AC3E}">
        <p14:creationId xmlns:p14="http://schemas.microsoft.com/office/powerpoint/2010/main" xmlns="" val="23306698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45141" y="1219200"/>
            <a:ext cx="8561294" cy="5262979"/>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As </a:t>
            </a:r>
            <a:r>
              <a:rPr lang="en-US" sz="2400" b="1" dirty="0">
                <a:latin typeface="Cambria" panose="02040503050406030204" pitchFamily="18" charset="0"/>
                <a:ea typeface="Cambria" panose="02040503050406030204" pitchFamily="18" charset="0"/>
              </a:rPr>
              <a:t>we continue our </a:t>
            </a:r>
            <a:r>
              <a:rPr lang="en-US" sz="2400" b="1" dirty="0" smtClean="0">
                <a:latin typeface="Cambria" panose="02040503050406030204" pitchFamily="18" charset="0"/>
                <a:ea typeface="Cambria" panose="02040503050406030204" pitchFamily="18" charset="0"/>
              </a:rPr>
              <a:t>study in First</a:t>
            </a:r>
            <a:r>
              <a:rPr lang="en-US" sz="2400" b="1" dirty="0" smtClean="0">
                <a:solidFill>
                  <a:srgbClr val="C00000"/>
                </a:solidFill>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Corinthians, </a:t>
            </a:r>
            <a:r>
              <a:rPr lang="en-US" sz="2400" b="1" dirty="0">
                <a:latin typeface="Cambria" panose="02040503050406030204" pitchFamily="18" charset="0"/>
                <a:ea typeface="Cambria" panose="02040503050406030204" pitchFamily="18" charset="0"/>
              </a:rPr>
              <a:t>we are </a:t>
            </a:r>
            <a:r>
              <a:rPr lang="en-US" sz="2400" b="1" dirty="0" smtClean="0">
                <a:latin typeface="Cambria" panose="02040503050406030204" pitchFamily="18" charset="0"/>
                <a:ea typeface="Cambria" panose="02040503050406030204" pitchFamily="18" charset="0"/>
              </a:rPr>
              <a:t>reminded </a:t>
            </a:r>
            <a:r>
              <a:rPr lang="en-US" sz="2400" b="1" dirty="0">
                <a:latin typeface="Cambria" panose="02040503050406030204" pitchFamily="18" charset="0"/>
                <a:ea typeface="Cambria" panose="02040503050406030204" pitchFamily="18" charset="0"/>
              </a:rPr>
              <a:t>that the </a:t>
            </a:r>
            <a:r>
              <a:rPr lang="en-US" sz="2400" b="1" dirty="0" smtClean="0">
                <a:latin typeface="Cambria" panose="02040503050406030204" pitchFamily="18" charset="0"/>
                <a:ea typeface="Cambria" panose="02040503050406030204" pitchFamily="18" charset="0"/>
              </a:rPr>
              <a:t>theme of this </a:t>
            </a:r>
            <a:r>
              <a:rPr lang="en-US" sz="2400" b="1" dirty="0">
                <a:latin typeface="Cambria" panose="02040503050406030204" pitchFamily="18" charset="0"/>
                <a:ea typeface="Cambria" panose="02040503050406030204" pitchFamily="18" charset="0"/>
              </a:rPr>
              <a:t>letter </a:t>
            </a:r>
            <a:r>
              <a:rPr lang="en-US" sz="2400" b="1" dirty="0" smtClean="0">
                <a:latin typeface="Cambria" panose="02040503050406030204" pitchFamily="18" charset="0"/>
                <a:ea typeface="Cambria" panose="02040503050406030204" pitchFamily="18" charset="0"/>
              </a:rPr>
              <a:t>revolves around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Christian Conduct </a:t>
            </a:r>
            <a:r>
              <a:rPr lang="en-US" sz="2400" b="1" dirty="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local church and how it influences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growth</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Remember, the overarching issue in </a:t>
            </a:r>
            <a:r>
              <a:rPr lang="en-US" sz="2400" b="1" dirty="0">
                <a:latin typeface="Cambria" panose="02040503050406030204" pitchFamily="18" charset="0"/>
                <a:ea typeface="Cambria" panose="02040503050406030204" pitchFamily="18" charset="0"/>
              </a:rPr>
              <a:t>the church at Corinth is </a:t>
            </a:r>
            <a:r>
              <a:rPr lang="en-US" sz="2400" b="1" i="1" dirty="0">
                <a:latin typeface="Cambria" panose="02040503050406030204" pitchFamily="18" charset="0"/>
                <a:ea typeface="Cambria" panose="02040503050406030204" pitchFamily="18" charset="0"/>
              </a:rPr>
              <a:t>“</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Progressive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Sanctification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 the </a:t>
            </a:r>
            <a:r>
              <a:rPr lang="en-US" sz="2400" b="1" dirty="0">
                <a:latin typeface="Cambria" panose="02040503050406030204" pitchFamily="18" charset="0"/>
                <a:ea typeface="Cambria" panose="02040503050406030204" pitchFamily="18" charset="0"/>
              </a:rPr>
              <a:t>development </a:t>
            </a:r>
            <a:r>
              <a:rPr lang="en-US" sz="2400" b="1" dirty="0" smtClean="0">
                <a:latin typeface="Cambria" panose="02040503050406030204" pitchFamily="18" charset="0"/>
                <a:ea typeface="Cambria" panose="02040503050406030204" pitchFamily="18" charset="0"/>
              </a:rPr>
              <a:t> of </a:t>
            </a:r>
            <a:r>
              <a:rPr lang="en-US" sz="2400" b="1" dirty="0">
                <a:latin typeface="Cambria" panose="02040503050406030204" pitchFamily="18" charset="0"/>
                <a:ea typeface="Cambria" panose="02040503050406030204" pitchFamily="18" charset="0"/>
              </a:rPr>
              <a:t>Holy character and the application of Christian principles and discipline on an individual and corporate level</a:t>
            </a:r>
            <a:r>
              <a:rPr lang="en-US" sz="2400" b="1" dirty="0" smtClean="0">
                <a:latin typeface="Cambria" panose="02040503050406030204" pitchFamily="18" charset="0"/>
                <a:ea typeface="Cambria" panose="02040503050406030204" pitchFamily="18" charset="0"/>
              </a:rPr>
              <a:t>.  So the corrective in this letter is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behavior</a:t>
            </a:r>
            <a:r>
              <a:rPr lang="en-US" sz="2400" b="1" dirty="0">
                <a:latin typeface="Cambria" panose="02040503050406030204" pitchFamily="18" charset="0"/>
                <a:ea typeface="Cambria" panose="02040503050406030204" pitchFamily="18" charset="0"/>
              </a:rPr>
              <a:t> rather than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doctrine</a:t>
            </a:r>
            <a:r>
              <a:rPr lang="en-US" sz="2400" b="1" i="1" dirty="0" smtClean="0">
                <a:latin typeface="Cambria" panose="02040503050406030204" pitchFamily="18" charset="0"/>
                <a:ea typeface="Cambria" panose="02040503050406030204" pitchFamily="18" charset="0"/>
              </a:rPr>
              <a:t>.</a:t>
            </a: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1200" b="1" dirty="0" smtClean="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In this </a:t>
            </a:r>
            <a:r>
              <a:rPr lang="en-US" sz="2400" b="1" i="1" u="sng" dirty="0" smtClean="0">
                <a:latin typeface="Cambria" panose="02040503050406030204" pitchFamily="18" charset="0"/>
                <a:ea typeface="Cambria" panose="02040503050406030204" pitchFamily="18" charset="0"/>
              </a:rPr>
              <a:t>fourth</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section</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7:1–10:33</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“Strengthening Family and Fellowship,”</a:t>
            </a:r>
            <a:r>
              <a:rPr lang="en-US" sz="2400" b="1" dirty="0" smtClean="0">
                <a:latin typeface="Cambria" panose="02040503050406030204" pitchFamily="18" charset="0"/>
                <a:ea typeface="Cambria" panose="02040503050406030204" pitchFamily="18" charset="0"/>
              </a:rPr>
              <a:t> Paul addresses issues within the church  concerning relationships, and answers questions presented to him by members of the church.</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39737657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Working Through </a:t>
            </a:r>
            <a:r>
              <a:rPr lang="en-US" sz="2300" dirty="0" err="1"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Quittin</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time</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199"/>
            <a:ext cx="8534400" cy="4816703"/>
          </a:xfrm>
          <a:prstGeom prst="rect">
            <a:avLst/>
          </a:prstGeom>
          <a:noFill/>
          <a:effectLst/>
        </p:spPr>
        <p:txBody>
          <a:bodyPr wrap="square" rtlCol="0">
            <a:spAutoFit/>
          </a:bodyPr>
          <a:lstStyle/>
          <a:p>
            <a:pPr indent="457200">
              <a:tabLst>
                <a:tab pos="457200" algn="l"/>
              </a:tabLst>
            </a:pPr>
            <a:r>
              <a:rPr lang="en-US" sz="2370" b="1" dirty="0" smtClean="0">
                <a:latin typeface="Cambria" panose="02040503050406030204" pitchFamily="18" charset="0"/>
                <a:ea typeface="Cambria" panose="02040503050406030204" pitchFamily="18" charset="0"/>
              </a:rPr>
              <a:t>Genesis 2:18-25</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Deuteronomy 24:1-4</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Matthew 19:3-12</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Ephesians 5:22-23</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1 Peter 3:1-7</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Take note, in these verses, of the things God repeats, emphasizes, commands, and permits.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After you have made a serious study of God’s Word.</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Then adjust you own thoughts, emotions and actions accordingly. </a:t>
            </a:r>
          </a:p>
        </p:txBody>
      </p:sp>
    </p:spTree>
    <p:extLst>
      <p:ext uri="{BB962C8B-B14F-4D97-AF65-F5344CB8AC3E}">
        <p14:creationId xmlns:p14="http://schemas.microsoft.com/office/powerpoint/2010/main" xmlns="" val="28112861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wipe(left)">
                                      <p:cBhvr>
                                        <p:cTn id="32" dur="1000"/>
                                        <p:tgtEl>
                                          <p:spTgt spid="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animEffect transition="in" filter="wipe(left)">
                                      <p:cBhvr>
                                        <p:cTn id="37" dur="1000"/>
                                        <p:tgtEl>
                                          <p:spTgt spid="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14" end="14"/>
                                            </p:txEl>
                                          </p:spTgt>
                                        </p:tgtEl>
                                        <p:attrNameLst>
                                          <p:attrName>style.visibility</p:attrName>
                                        </p:attrNameLst>
                                      </p:cBhvr>
                                      <p:to>
                                        <p:strVal val="visible"/>
                                      </p:to>
                                    </p:set>
                                    <p:animEffect transition="in" filter="wipe(left)">
                                      <p:cBhvr>
                                        <p:cTn id="42" dur="10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219200" y="5638800"/>
            <a:ext cx="6858000" cy="584775"/>
          </a:xfrm>
          <a:prstGeom prst="rect">
            <a:avLst/>
          </a:prstGeom>
          <a:noFill/>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Advice on Marriage Matters</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par>
                          <p:cTn id="12" fill="hold">
                            <p:stCondLst>
                              <p:cond delay="6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02 August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First Corinthians</a:t>
            </a:r>
            <a:endParaRPr lang="en-US" sz="30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631763"/>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a:t>
            </a:r>
            <a:r>
              <a:rPr lang="en-US" sz="3000" b="1" dirty="0" err="1" smtClean="0">
                <a:solidFill>
                  <a:srgbClr val="FF0000"/>
                </a:solidFill>
                <a:latin typeface="Britannic Bold" pitchFamily="34" charset="0"/>
              </a:rPr>
              <a:t>NKJV</a:t>
            </a:r>
            <a:r>
              <a:rPr lang="en-US" sz="3000" b="1" dirty="0" smtClean="0">
                <a:solidFill>
                  <a:srgbClr val="FF0000"/>
                </a:solidFill>
                <a:latin typeface="Britannic Bold" pitchFamily="34" charset="0"/>
              </a:rPr>
              <a:t> and in one other versions of the Bible, i.e., </a:t>
            </a:r>
            <a:r>
              <a:rPr lang="en-US" sz="3000" b="1" dirty="0" err="1" smtClean="0">
                <a:solidFill>
                  <a:srgbClr val="FF0000"/>
                </a:solidFill>
                <a:latin typeface="Britannic Bold" pitchFamily="34" charset="0"/>
              </a:rPr>
              <a:t>KJV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NRSV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NIV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CEV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etc</a:t>
            </a:r>
            <a:r>
              <a:rPr lang="en-US" sz="3000" b="1" dirty="0" smtClean="0">
                <a:solidFill>
                  <a:srgbClr val="FF0000"/>
                </a:solidFill>
                <a:latin typeface="Britannic Bold" pitchFamily="34" charset="0"/>
              </a:rPr>
              <a:t>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7:17 – 40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“Getting the Most from Our Lot in Life” </a:t>
            </a:r>
            <a:endParaRPr lang="en-US" sz="2800" b="1" dirty="0">
              <a:solidFill>
                <a:prstClr val="black"/>
              </a:solidFill>
              <a:latin typeface="Cambria" pitchFamily="18" charset="0"/>
            </a:endParaRPr>
          </a:p>
          <a:p>
            <a:pPr marL="457200" algn="ctr">
              <a:spcAft>
                <a:spcPts val="2400"/>
              </a:spcAft>
            </a:pPr>
            <a:r>
              <a:rPr lang="en-US" sz="3600" b="1" dirty="0" smtClean="0">
                <a:solidFill>
                  <a:prstClr val="black"/>
                </a:solidFill>
                <a:effectLst>
                  <a:outerShdw blurRad="38100" dist="38100" dir="2700000" algn="tl">
                    <a:srgbClr val="000000">
                      <a:alpha val="43137"/>
                    </a:srgbClr>
                  </a:outerShdw>
                </a:effectLst>
                <a:latin typeface="Cambria"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251012" y="1143000"/>
            <a:ext cx="8664388" cy="5539978"/>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Important issues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Differing opinions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Controversy</a:t>
            </a:r>
            <a:endParaRPr lang="en-US" sz="2400" b="1" dirty="0">
              <a:latin typeface="Cambria" panose="02040503050406030204" pitchFamily="18" charset="0"/>
              <a:ea typeface="Cambria" panose="02040503050406030204" pitchFamily="18" charset="0"/>
            </a:endParaRP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This formula sums up the content of this fourth section: </a:t>
            </a:r>
          </a:p>
          <a:p>
            <a:pPr>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“Strengthening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Family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Fellowship”</a:t>
            </a:r>
          </a:p>
          <a:p>
            <a:pPr>
              <a:tabLst>
                <a:tab pos="457200"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While the tone of this </a:t>
            </a:r>
            <a:r>
              <a:rPr lang="en-US" sz="2400" b="1" i="1" u="sng" dirty="0" smtClean="0">
                <a:latin typeface="Cambria" panose="02040503050406030204" pitchFamily="18" charset="0"/>
                <a:ea typeface="Cambria" panose="02040503050406030204" pitchFamily="18" charset="0"/>
              </a:rPr>
              <a:t>fourth</a:t>
            </a:r>
            <a:r>
              <a:rPr lang="en-US" sz="2400" b="1" i="1" dirty="0" smtClean="0">
                <a:latin typeface="Cambria" panose="02040503050406030204" pitchFamily="18" charset="0"/>
                <a:ea typeface="Cambria" panose="02040503050406030204" pitchFamily="18" charset="0"/>
              </a:rPr>
              <a:t> section</a:t>
            </a:r>
            <a:r>
              <a:rPr lang="en-US" sz="2400" b="1" dirty="0" smtClean="0">
                <a:latin typeface="Cambria" panose="02040503050406030204" pitchFamily="18" charset="0"/>
                <a:ea typeface="Cambria" panose="02040503050406030204" pitchFamily="18" charset="0"/>
              </a:rPr>
              <a:t> may sound positive, the subjects Paul addresses touch a lot of sensitive nerves that for many people are controversial. </a:t>
            </a:r>
          </a:p>
          <a:p>
            <a:pPr>
              <a:tabLst>
                <a:tab pos="457200" algn="l"/>
              </a:tabLst>
            </a:pPr>
            <a:endParaRPr lang="en-US" sz="1000" b="1" dirty="0" smtClean="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Controversial because they deal with intimate areas of people’s lives and with some public aspects of church life. </a:t>
            </a:r>
          </a:p>
          <a:p>
            <a:pPr>
              <a:tabLst>
                <a:tab pos="457200" algn="l"/>
              </a:tabLst>
            </a:pPr>
            <a:endParaRPr lang="en-US" sz="1000" b="1" dirty="0">
              <a:latin typeface="Cambria" panose="02040503050406030204" pitchFamily="18" charset="0"/>
              <a:ea typeface="Cambria" panose="02040503050406030204" pitchFamily="18" charset="0"/>
            </a:endParaRPr>
          </a:p>
          <a:p>
            <a:pPr marL="365760" indent="-274320">
              <a:buFont typeface="Arial" panose="020B0604020202020204" pitchFamily="34" charset="0"/>
              <a:buChar char="•"/>
              <a:tabLst>
                <a:tab pos="457200" algn="l"/>
              </a:tabLst>
            </a:pPr>
            <a:r>
              <a:rPr lang="en-US" sz="2400" b="1" dirty="0" smtClean="0">
                <a:latin typeface="Cambria" panose="02040503050406030204" pitchFamily="18" charset="0"/>
                <a:ea typeface="Cambria" panose="02040503050406030204" pitchFamily="18" charset="0"/>
              </a:rPr>
              <a:t>Should I get married or remain single?</a:t>
            </a:r>
          </a:p>
          <a:p>
            <a:pPr marL="365760" indent="-274320">
              <a:buFont typeface="Arial" panose="020B0604020202020204" pitchFamily="34" charset="0"/>
              <a:buChar char="•"/>
              <a:tabLst>
                <a:tab pos="457200" algn="l"/>
              </a:tabLst>
            </a:pPr>
            <a:r>
              <a:rPr lang="en-US" sz="2400" b="1" dirty="0" smtClean="0">
                <a:latin typeface="Cambria" panose="02040503050406030204" pitchFamily="18" charset="0"/>
                <a:ea typeface="Cambria" panose="02040503050406030204" pitchFamily="18" charset="0"/>
              </a:rPr>
              <a:t>How can I handle an unhappy marriage?</a:t>
            </a:r>
          </a:p>
          <a:p>
            <a:pPr marL="365760" indent="-274320">
              <a:buFont typeface="Arial" panose="020B0604020202020204" pitchFamily="34" charset="0"/>
              <a:buChar char="•"/>
              <a:tabLst>
                <a:tab pos="457200" algn="l"/>
              </a:tabLst>
            </a:pPr>
            <a:r>
              <a:rPr lang="en-US" sz="2400" b="1" dirty="0" smtClean="0">
                <a:latin typeface="Cambria" panose="02040503050406030204" pitchFamily="18" charset="0"/>
                <a:ea typeface="Cambria" panose="02040503050406030204" pitchFamily="18" charset="0"/>
              </a:rPr>
              <a:t>Is it okay to pursue a divorce?</a:t>
            </a:r>
          </a:p>
          <a:p>
            <a:pPr marL="365760" indent="-274320">
              <a:buFont typeface="Arial" panose="020B0604020202020204" pitchFamily="34" charset="0"/>
              <a:buChar char="•"/>
              <a:tabLst>
                <a:tab pos="457200" algn="l"/>
              </a:tabLst>
            </a:pPr>
            <a:r>
              <a:rPr lang="en-US" sz="2400" b="1" dirty="0" smtClean="0">
                <a:latin typeface="Cambria" panose="02040503050406030204" pitchFamily="18" charset="0"/>
                <a:ea typeface="Cambria" panose="02040503050406030204" pitchFamily="18" charset="0"/>
              </a:rPr>
              <a:t>Are there cultural taboos I need to acknowledge or avoid?</a:t>
            </a:r>
          </a:p>
          <a:p>
            <a:pPr marL="365760" indent="-274320">
              <a:buFont typeface="Arial" panose="020B0604020202020204" pitchFamily="34" charset="0"/>
              <a:buChar char="•"/>
              <a:tabLst>
                <a:tab pos="457200" algn="l"/>
              </a:tabLst>
            </a:pPr>
            <a:r>
              <a:rPr lang="en-US" sz="2400" b="1" dirty="0" smtClean="0">
                <a:latin typeface="Cambria" panose="02040503050406030204" pitchFamily="18" charset="0"/>
                <a:ea typeface="Cambria" panose="02040503050406030204" pitchFamily="18" charset="0"/>
              </a:rPr>
              <a:t>Are there different roles for men and women in worship?</a:t>
            </a:r>
          </a:p>
        </p:txBody>
      </p:sp>
    </p:spTree>
    <p:extLst>
      <p:ext uri="{BB962C8B-B14F-4D97-AF65-F5344CB8AC3E}">
        <p14:creationId xmlns:p14="http://schemas.microsoft.com/office/powerpoint/2010/main" xmlns="" val="8917138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10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wipe(left)">
                                      <p:cBhvr>
                                        <p:cTn id="22" dur="10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wipe(left)">
                                      <p:cBhvr>
                                        <p:cTn id="27" dur="1000"/>
                                        <p:tgtEl>
                                          <p:spTgt spid="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9" end="9"/>
                                            </p:txEl>
                                          </p:spTgt>
                                        </p:tgtEl>
                                        <p:attrNameLst>
                                          <p:attrName>style.visibility</p:attrName>
                                        </p:attrNameLst>
                                      </p:cBhvr>
                                      <p:to>
                                        <p:strVal val="visible"/>
                                      </p:to>
                                    </p:set>
                                    <p:animEffect transition="in" filter="wipe(left)">
                                      <p:cBhvr>
                                        <p:cTn id="32" dur="1000"/>
                                        <p:tgtEl>
                                          <p:spTgt spid="8">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animEffect transition="in" filter="wipe(left)">
                                      <p:cBhvr>
                                        <p:cTn id="37" dur="1000"/>
                                        <p:tgtEl>
                                          <p:spTgt spid="8">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xEl>
                                              <p:pRg st="11" end="11"/>
                                            </p:txEl>
                                          </p:spTgt>
                                        </p:tgtEl>
                                        <p:attrNameLst>
                                          <p:attrName>style.visibility</p:attrName>
                                        </p:attrNameLst>
                                      </p:cBhvr>
                                      <p:to>
                                        <p:strVal val="visible"/>
                                      </p:to>
                                    </p:set>
                                    <p:animEffect transition="in" filter="wipe(left)">
                                      <p:cBhvr>
                                        <p:cTn id="42" dur="1000"/>
                                        <p:tgtEl>
                                          <p:spTgt spid="8">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animEffect transition="in" filter="wipe(left)">
                                      <p:cBhvr>
                                        <p:cTn id="47" dur="1000"/>
                                        <p:tgtEl>
                                          <p:spTgt spid="8">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
                                            <p:txEl>
                                              <p:pRg st="13" end="13"/>
                                            </p:txEl>
                                          </p:spTgt>
                                        </p:tgtEl>
                                        <p:attrNameLst>
                                          <p:attrName>style.visibility</p:attrName>
                                        </p:attrNameLst>
                                      </p:cBhvr>
                                      <p:to>
                                        <p:strVal val="visible"/>
                                      </p:to>
                                    </p:set>
                                    <p:animEffect transition="in" filter="wipe(left)">
                                      <p:cBhvr>
                                        <p:cTn id="52" dur="100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81000" y="1295400"/>
            <a:ext cx="8534400" cy="4278094"/>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In the following </a:t>
            </a:r>
            <a:r>
              <a:rPr lang="en-US" sz="2400" b="1" i="1" u="sng" dirty="0">
                <a:latin typeface="Cambria" panose="02040503050406030204" pitchFamily="18" charset="0"/>
                <a:ea typeface="Cambria" panose="02040503050406030204" pitchFamily="18" charset="0"/>
              </a:rPr>
              <a:t>four</a:t>
            </a:r>
            <a:r>
              <a:rPr lang="en-US" sz="2400" b="1" dirty="0">
                <a:latin typeface="Cambria" panose="02040503050406030204" pitchFamily="18" charset="0"/>
                <a:ea typeface="Cambria" panose="02040503050406030204" pitchFamily="18" charset="0"/>
              </a:rPr>
              <a:t> </a:t>
            </a:r>
            <a:r>
              <a:rPr lang="en-US" sz="2400" b="1" i="1" u="sng" dirty="0">
                <a:latin typeface="Cambria" panose="02040503050406030204" pitchFamily="18" charset="0"/>
                <a:ea typeface="Cambria" panose="02040503050406030204" pitchFamily="18" charset="0"/>
              </a:rPr>
              <a:t>chapters</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 major transition occurs as Paul moves away from the urgent matters of conflicts and immorality in the church, to some important matters brought to his attention by individual church members.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7:1-40</a:t>
            </a:r>
            <a:r>
              <a:rPr lang="en-US" sz="2400" b="1" dirty="0" smtClean="0">
                <a:latin typeface="Cambria" panose="02040503050406030204" pitchFamily="18" charset="0"/>
                <a:ea typeface="Cambria" panose="02040503050406030204" pitchFamily="18" charset="0"/>
              </a:rPr>
              <a:t>, he begins by addressing issues that touch every believer of every generation: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marriage</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singleness,</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divorce</a:t>
            </a:r>
            <a:r>
              <a:rPr lang="en-US" sz="2400" b="1" dirty="0" smtClean="0">
                <a:latin typeface="Cambria" panose="02040503050406030204" pitchFamily="18" charset="0"/>
                <a:ea typeface="Cambria" panose="02040503050406030204" pitchFamily="18" charset="0"/>
              </a:rPr>
              <a:t>. </a:t>
            </a:r>
            <a:endPar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8:1-13</a:t>
            </a:r>
            <a:r>
              <a:rPr lang="en-US" sz="2400" b="1" dirty="0" smtClean="0">
                <a:latin typeface="Cambria" panose="02040503050406030204" pitchFamily="18" charset="0"/>
                <a:ea typeface="Cambria" panose="02040503050406030204" pitchFamily="18" charset="0"/>
              </a:rPr>
              <a:t>, he moves on to questions concerning meat sacrificed to idols and Christian freedom as it relates to the faith of believers who are spiritually weaker. </a:t>
            </a:r>
          </a:p>
          <a:p>
            <a:pPr indent="457200">
              <a:tabLst>
                <a:tab pos="457200" algn="l"/>
              </a:tabLst>
            </a:pP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43999563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80999" y="1295400"/>
            <a:ext cx="8534401" cy="2862322"/>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9:1-27</a:t>
            </a:r>
            <a:r>
              <a:rPr lang="en-US" sz="2400" b="1" dirty="0" smtClean="0">
                <a:latin typeface="Cambria" panose="02040503050406030204" pitchFamily="18" charset="0"/>
                <a:ea typeface="Cambria" panose="02040503050406030204" pitchFamily="18" charset="0"/>
              </a:rPr>
              <a:t>, he urges the Corinthians to surrender their personal rights for the sake of the brethren.  Telling them that to do so, would promote peace and harmony in a struggling church. 	</a:t>
            </a:r>
          </a:p>
          <a:p>
            <a:pPr indent="457200">
              <a:tabLst>
                <a:tab pos="457200" algn="l"/>
              </a:tabLst>
            </a:pPr>
            <a:endParaRPr lang="en-US" sz="12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10:1-33</a:t>
            </a:r>
            <a:r>
              <a:rPr lang="en-US" sz="2400" b="1" dirty="0" smtClean="0">
                <a:latin typeface="Cambria" panose="02040503050406030204" pitchFamily="18" charset="0"/>
                <a:ea typeface="Cambria" panose="02040503050406030204" pitchFamily="18" charset="0"/>
              </a:rPr>
              <a:t>, he concludes this section by reminding the Corinthians of the incompatibility of worshipping the true God through Jesus while also worshipping idols.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49416301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ble Study on 1 Corinthians - Revive Outreach Church"/>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8" name="TextBox 7"/>
          <p:cNvSpPr txBox="1"/>
          <p:nvPr/>
        </p:nvSpPr>
        <p:spPr>
          <a:xfrm rot="21445311">
            <a:off x="757493" y="2882992"/>
            <a:ext cx="5570679" cy="461665"/>
          </a:xfrm>
          <a:prstGeom prst="rect">
            <a:avLst/>
          </a:prstGeom>
          <a:noFill/>
        </p:spPr>
        <p:txBody>
          <a:bodyPr wrap="square" lIns="0" rIns="0" rtlCol="0" anchor="ctr" anchorCtr="0">
            <a:spAutoFit/>
          </a:bodyPr>
          <a:lstStyle/>
          <a:p>
            <a:pPr algn="ctr"/>
            <a:r>
              <a:rPr lang="en-US" sz="24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Advise on Marriage Matters - 7:1-16</a:t>
            </a:r>
            <a:endParaRPr lang="en-US" sz="24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375289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9624" y="1219200"/>
            <a:ext cx="8641976" cy="5350978"/>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Our lesson opens with a reminder that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countless dangers threaten both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sanctity</a:t>
            </a:r>
            <a:r>
              <a:rPr lang="en-US" sz="2400" b="1" dirty="0" smtClean="0">
                <a:latin typeface="Cambria" panose="02040503050406030204" pitchFamily="18" charset="0"/>
                <a:ea typeface="Cambria" panose="02040503050406030204" pitchFamily="18" charset="0"/>
              </a:rPr>
              <a:t> and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survival</a:t>
            </a:r>
            <a:r>
              <a:rPr lang="en-US" sz="2400" b="1" dirty="0" smtClean="0">
                <a:latin typeface="Cambria" panose="02040503050406030204" pitchFamily="18" charset="0"/>
                <a:ea typeface="Cambria" panose="02040503050406030204" pitchFamily="18" charset="0"/>
              </a:rPr>
              <a:t> of marriage in today’s society. </a:t>
            </a:r>
          </a:p>
          <a:p>
            <a:pPr indent="457200"/>
            <a:endParaRPr lang="en-US" sz="1200" b="1" dirty="0">
              <a:latin typeface="Cambria" panose="02040503050406030204" pitchFamily="18" charset="0"/>
              <a:ea typeface="Cambria" panose="02040503050406030204" pitchFamily="18" charset="0"/>
            </a:endParaRPr>
          </a:p>
          <a:p>
            <a:pPr indent="53975">
              <a:tabLst>
                <a:tab pos="457200" algn="l"/>
              </a:tabLst>
            </a:pP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 </a:t>
            </a:r>
            <a:r>
              <a:rPr lang="en-US" sz="2400" b="1" dirty="0" smtClean="0">
                <a:latin typeface="Cambria" panose="02040503050406030204" pitchFamily="18" charset="0"/>
                <a:ea typeface="Cambria" panose="02040503050406030204" pitchFamily="18" charset="0"/>
              </a:rPr>
              <a:t>… “from same-sex unions to cohabitation,  from domestic abuse to no-fault divorce, from runaway mothers to deadbeat dads – marriage seems caught in the crossfire of modern controversies.”</a:t>
            </a:r>
          </a:p>
          <a:p>
            <a:pPr indent="53975">
              <a:tabLst>
                <a:tab pos="457200" algn="l"/>
              </a:tabLst>
            </a:pPr>
            <a:endParaRPr lang="en-US" sz="1000" b="1" dirty="0">
              <a:latin typeface="Cambria" panose="02040503050406030204" pitchFamily="18" charset="0"/>
              <a:ea typeface="Cambria" panose="02040503050406030204" pitchFamily="18" charset="0"/>
            </a:endParaRPr>
          </a:p>
          <a:p>
            <a:pPr indent="53975">
              <a:tabLst>
                <a:tab pos="457200" algn="l"/>
              </a:tabLst>
            </a:pPr>
            <a:r>
              <a:rPr lang="en-US" sz="2400" b="1" dirty="0" smtClean="0">
                <a:latin typeface="Cambria" panose="02040503050406030204" pitchFamily="18" charset="0"/>
                <a:ea typeface="Cambria" panose="02040503050406030204" pitchFamily="18" charset="0"/>
              </a:rPr>
              <a:t>	Political activists, social radicals, religious liberals, and cultural critics all seem to have set their sights on the marriage relationship. </a:t>
            </a:r>
          </a:p>
          <a:p>
            <a:pPr indent="53975">
              <a:tabLst>
                <a:tab pos="457200" algn="l"/>
              </a:tabLst>
            </a:pPr>
            <a:endParaRPr lang="en-US" sz="1000" b="1" dirty="0">
              <a:latin typeface="Cambria" panose="02040503050406030204" pitchFamily="18" charset="0"/>
              <a:ea typeface="Cambria" panose="02040503050406030204" pitchFamily="18" charset="0"/>
            </a:endParaRPr>
          </a:p>
          <a:p>
            <a:pPr indent="53975">
              <a:tabLst>
                <a:tab pos="457200" algn="l"/>
              </a:tabLst>
            </a:pPr>
            <a:r>
              <a:rPr lang="en-US" sz="2400" b="1" dirty="0" smtClean="0">
                <a:latin typeface="Cambria" panose="02040503050406030204" pitchFamily="18" charset="0"/>
                <a:ea typeface="Cambria" panose="02040503050406030204" pitchFamily="18" charset="0"/>
              </a:rPr>
              <a:t>	Yet these social, political, and religious forces don’t come close to the number-one enemy of marriage in both the ancient world and in our own: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SELFISHNESS”</a:t>
            </a:r>
            <a:r>
              <a:rPr lang="en-US" sz="2400" b="1" i="1" dirty="0" smtClean="0">
                <a:latin typeface="Cambria" panose="02040503050406030204" pitchFamily="18" charset="0"/>
                <a:ea typeface="Cambria" panose="02040503050406030204" pitchFamily="18" charset="0"/>
              </a:rPr>
              <a:t> </a:t>
            </a:r>
            <a:endParaRPr lang="en-US" sz="1200" b="1" i="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96641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42995</TotalTime>
  <Words>3490</Words>
  <Application>Microsoft Office PowerPoint</Application>
  <PresentationFormat>On-screen Show (4:3)</PresentationFormat>
  <Paragraphs>269</Paragraphs>
  <Slides>42</Slides>
  <Notes>39</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Trek</vt:lpstr>
      <vt:lpstr>1_Trek</vt:lpstr>
      <vt:lpstr>Slide 1</vt:lpstr>
      <vt:lpstr>1 Corinthians introduction</vt:lpstr>
      <vt:lpstr>1 Corinthians introduction</vt:lpstr>
      <vt:lpstr>1 Corinthians Introduction</vt:lpstr>
      <vt:lpstr>1 Corinthians Introduction</vt:lpstr>
      <vt:lpstr>1 Corinthians Introduction</vt:lpstr>
      <vt:lpstr>1 Corinthians Introduction</vt:lpstr>
      <vt:lpstr>Slide 8</vt:lpstr>
      <vt:lpstr>1 Corinthians - Lesson Overview</vt:lpstr>
      <vt:lpstr>1 Corinthians - Lesson Overview</vt:lpstr>
      <vt:lpstr>1 Corinthians 7:1</vt:lpstr>
      <vt:lpstr>1 Corinthians 7:1</vt:lpstr>
      <vt:lpstr>1 Corinthians 7:1</vt:lpstr>
      <vt:lpstr>1 Corinthians 7:1</vt:lpstr>
      <vt:lpstr>1 Corinthians 7:1</vt:lpstr>
      <vt:lpstr>1 Corinthians 7:2-6</vt:lpstr>
      <vt:lpstr>1 Corinthians 7:2-6</vt:lpstr>
      <vt:lpstr>1 Corinthians 7:2-6</vt:lpstr>
      <vt:lpstr>1 Corinthians 7:2-6</vt:lpstr>
      <vt:lpstr>1 Corinthians 7:2-6</vt:lpstr>
      <vt:lpstr>1 Corinthians 7:2-6</vt:lpstr>
      <vt:lpstr>1 Corinthians 7:2-6</vt:lpstr>
      <vt:lpstr>1 Corinthians 7:7-9</vt:lpstr>
      <vt:lpstr>1 Corinthians 7:7-9</vt:lpstr>
      <vt:lpstr>1 Corinthians 7:7-9</vt:lpstr>
      <vt:lpstr>1 Corinthians 7:10-16</vt:lpstr>
      <vt:lpstr>1 Corinthians 7:10-16</vt:lpstr>
      <vt:lpstr>1 Corinthians 7:10-16</vt:lpstr>
      <vt:lpstr>1 Corinthians 7:10-16</vt:lpstr>
      <vt:lpstr>1 Corinthians 7:10-16</vt:lpstr>
      <vt:lpstr>1 Corinthians 7:10-16</vt:lpstr>
      <vt:lpstr>1 Corinthians 7:10-16</vt:lpstr>
      <vt:lpstr>1 Corinthians 7:10-16</vt:lpstr>
      <vt:lpstr>1 Corinthians 7:10-16</vt:lpstr>
      <vt:lpstr>Slide 35</vt:lpstr>
      <vt:lpstr>Application – Working Through Quittin’ time</vt:lpstr>
      <vt:lpstr>Application – Working Through Quittin’ time</vt:lpstr>
      <vt:lpstr>Application – Working Through Quittin’ time</vt:lpstr>
      <vt:lpstr>Application – Working Through Quittin’ time</vt:lpstr>
      <vt:lpstr>Application – Working Through Quittin’ time</vt:lpstr>
      <vt:lpstr>Slide 41</vt:lpstr>
      <vt:lpstr>Slide 42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8163</cp:revision>
  <cp:lastPrinted>2023-05-06T01:46:48Z</cp:lastPrinted>
  <dcterms:created xsi:type="dcterms:W3CDTF">2016-10-08T19:35:00Z</dcterms:created>
  <dcterms:modified xsi:type="dcterms:W3CDTF">2023-07-26T22:56:59Z</dcterms:modified>
</cp:coreProperties>
</file>